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738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3CB8D9-3BE3-4B05-9650-F5B08331419B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3861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09F0B1B-F4BF-4CDF-A309-378E6556C60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2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ru-RU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2EB5A9-E33E-4B8F-93BA-9B7BEEBE64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9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6C105F-E869-4B90-AA0C-5B1E91B3F1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2F2D3B-A3E5-4FC2-8D47-FE95ED036B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2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31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3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8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9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36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57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8E19DB-59E1-414A-A7E2-B0D4C298421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0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4791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6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1327150"/>
            <a:ext cx="2266950" cy="32877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1327150"/>
            <a:ext cx="6653212" cy="32877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5155E-E2EE-46B3-8E2E-4C505FA534A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3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DCF318-83F3-4EE3-A950-0B96FD58871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6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8453B7-CD91-47A9-9665-7461D08192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4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943EB2-4AA1-4479-97AF-909E919D0FB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3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AB1E25-73E2-4885-B777-A84031375B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EF1F72-FC08-4357-AA6C-9E002CAF4AE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5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6F5D37-2341-4130-843C-7E71437EE5A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8AD224C-4BD8-4366-8C93-3A94EC2DD029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54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-414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1350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648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990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394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692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2754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2052000" y="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456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096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140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4500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798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526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4842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5202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6606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903999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930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6228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7632000" y="1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7308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8334000" y="1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8010000" y="55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9414000" y="55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8712000" y="55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9738000" y="1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9036000" y="1908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288000" y="55872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-360000" y="4895640"/>
            <a:ext cx="10854000" cy="1260360"/>
            <a:chOff x="-360000" y="4895640"/>
            <a:chExt cx="10854000" cy="1260360"/>
          </a:xfrm>
        </p:grpSpPr>
        <p:sp>
          <p:nvSpPr>
            <p:cNvPr id="33" name="Полилиния 32"/>
            <p:cNvSpPr/>
            <p:nvPr/>
          </p:nvSpPr>
          <p:spPr>
            <a:xfrm flipH="1">
              <a:off x="9432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 flipH="1">
              <a:off x="9792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 flipH="1">
              <a:off x="8028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 flipH="1">
              <a:off x="8730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 flipH="1">
              <a:off x="8388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 flipH="1">
              <a:off x="6983999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 flipH="1">
              <a:off x="7686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 flipH="1">
              <a:off x="6623999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 flipH="1">
              <a:off x="7326000" y="4895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2" name="Полилиния 41"/>
            <p:cNvSpPr/>
            <p:nvPr/>
          </p:nvSpPr>
          <p:spPr>
            <a:xfrm flipH="1">
              <a:off x="5922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 flipH="1">
              <a:off x="6282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4" name="Полилиния 43"/>
            <p:cNvSpPr/>
            <p:nvPr/>
          </p:nvSpPr>
          <p:spPr>
            <a:xfrm flipH="1">
              <a:off x="5238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5" name="Полилиния 44"/>
            <p:cNvSpPr/>
            <p:nvPr/>
          </p:nvSpPr>
          <p:spPr>
            <a:xfrm flipH="1">
              <a:off x="4878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6" name="Полилиния 45"/>
            <p:cNvSpPr/>
            <p:nvPr/>
          </p:nvSpPr>
          <p:spPr>
            <a:xfrm flipH="1">
              <a:off x="5580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7" name="Полилиния 46"/>
            <p:cNvSpPr/>
            <p:nvPr/>
          </p:nvSpPr>
          <p:spPr>
            <a:xfrm flipH="1">
              <a:off x="3851999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8" name="Полилиния 47"/>
            <p:cNvSpPr/>
            <p:nvPr/>
          </p:nvSpPr>
          <p:spPr>
            <a:xfrm flipH="1">
              <a:off x="4536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 flipH="1">
              <a:off x="4176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0" name="Полилиния 49"/>
            <p:cNvSpPr/>
            <p:nvPr/>
          </p:nvSpPr>
          <p:spPr>
            <a:xfrm flipH="1">
              <a:off x="2772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1" name="Полилиния 50"/>
            <p:cNvSpPr/>
            <p:nvPr/>
          </p:nvSpPr>
          <p:spPr>
            <a:xfrm flipH="1">
              <a:off x="3474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2" name="Полилиния 51"/>
            <p:cNvSpPr/>
            <p:nvPr/>
          </p:nvSpPr>
          <p:spPr>
            <a:xfrm flipH="1">
              <a:off x="2448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3" name="Полилиния 52"/>
            <p:cNvSpPr/>
            <p:nvPr/>
          </p:nvSpPr>
          <p:spPr>
            <a:xfrm flipH="1">
              <a:off x="3150000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4" name="Полилиния 53"/>
            <p:cNvSpPr/>
            <p:nvPr/>
          </p:nvSpPr>
          <p:spPr>
            <a:xfrm flipH="1">
              <a:off x="1745999" y="491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5" name="Полилиния 54"/>
            <p:cNvSpPr/>
            <p:nvPr/>
          </p:nvSpPr>
          <p:spPr>
            <a:xfrm flipH="1">
              <a:off x="2070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6" name="Полилиния 55"/>
            <p:cNvSpPr/>
            <p:nvPr/>
          </p:nvSpPr>
          <p:spPr>
            <a:xfrm flipH="1">
              <a:off x="1044000" y="491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7" name="Полилиния 56"/>
            <p:cNvSpPr/>
            <p:nvPr/>
          </p:nvSpPr>
          <p:spPr>
            <a:xfrm flipH="1">
              <a:off x="1368000" y="545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8" name="Полилиния 57"/>
            <p:cNvSpPr/>
            <p:nvPr/>
          </p:nvSpPr>
          <p:spPr>
            <a:xfrm flipH="1">
              <a:off x="-36000" y="545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9" name="Полилиния 58"/>
            <p:cNvSpPr/>
            <p:nvPr/>
          </p:nvSpPr>
          <p:spPr>
            <a:xfrm flipH="1">
              <a:off x="666000" y="545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0" name="Полилиния 59"/>
            <p:cNvSpPr/>
            <p:nvPr/>
          </p:nvSpPr>
          <p:spPr>
            <a:xfrm flipH="1">
              <a:off x="-360000" y="491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1" name="Полилиния 60"/>
            <p:cNvSpPr/>
            <p:nvPr/>
          </p:nvSpPr>
          <p:spPr>
            <a:xfrm flipH="1">
              <a:off x="342000" y="491400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2" name="Полилиния 61"/>
            <p:cNvSpPr/>
            <p:nvPr/>
          </p:nvSpPr>
          <p:spPr>
            <a:xfrm flipH="1">
              <a:off x="9090000" y="5453640"/>
              <a:ext cx="702000" cy="70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6471"/>
                <a:gd name="f7" fmla="val 1310630"/>
                <a:gd name="f8" fmla="val 753236"/>
                <a:gd name="f9" fmla="val 1506470"/>
                <a:gd name="f10" fmla="val 285063"/>
                <a:gd name="f11" fmla="val 1025568"/>
                <a:gd name="f12" fmla="val 1"/>
                <a:gd name="f13" fmla="+- 0 0 0"/>
                <a:gd name="f14" fmla="*/ f3 1 1506471"/>
                <a:gd name="f15" fmla="*/ f4 1 1310630"/>
                <a:gd name="f16" fmla="val f5"/>
                <a:gd name="f17" fmla="val f6"/>
                <a:gd name="f18" fmla="val f7"/>
                <a:gd name="f19" fmla="*/ f13 f0 1"/>
                <a:gd name="f20" fmla="+- f18 0 f16"/>
                <a:gd name="f21" fmla="+- f17 0 f16"/>
                <a:gd name="f22" fmla="*/ f19 1 f2"/>
                <a:gd name="f23" fmla="*/ f21 1 1506471"/>
                <a:gd name="f24" fmla="*/ f20 1 1310630"/>
                <a:gd name="f25" fmla="*/ 0 f21 1"/>
                <a:gd name="f26" fmla="*/ 655315 f20 1"/>
                <a:gd name="f27" fmla="*/ 327658 f21 1"/>
                <a:gd name="f28" fmla="*/ 0 f20 1"/>
                <a:gd name="f29" fmla="*/ 1178814 f21 1"/>
                <a:gd name="f30" fmla="*/ 1506471 f21 1"/>
                <a:gd name="f31" fmla="*/ 1310630 f20 1"/>
                <a:gd name="f32" fmla="+- f22 0 f1"/>
                <a:gd name="f33" fmla="*/ f25 1 1506471"/>
                <a:gd name="f34" fmla="*/ f26 1 1310630"/>
                <a:gd name="f35" fmla="*/ f27 1 1506471"/>
                <a:gd name="f36" fmla="*/ f28 1 1310630"/>
                <a:gd name="f37" fmla="*/ f29 1 1506471"/>
                <a:gd name="f38" fmla="*/ f30 1 1506471"/>
                <a:gd name="f39" fmla="*/ f31 1 1310630"/>
                <a:gd name="f40" fmla="*/ f16 1 f23"/>
                <a:gd name="f41" fmla="*/ f17 1 f23"/>
                <a:gd name="f42" fmla="*/ f16 1 f24"/>
                <a:gd name="f43" fmla="*/ f18 1 f24"/>
                <a:gd name="f44" fmla="*/ f33 1 f23"/>
                <a:gd name="f45" fmla="*/ f34 1 f24"/>
                <a:gd name="f46" fmla="*/ f35 1 f23"/>
                <a:gd name="f47" fmla="*/ f36 1 f24"/>
                <a:gd name="f48" fmla="*/ f37 1 f23"/>
                <a:gd name="f49" fmla="*/ f38 1 f23"/>
                <a:gd name="f50" fmla="*/ f39 1 f24"/>
                <a:gd name="f51" fmla="*/ f40 f14 1"/>
                <a:gd name="f52" fmla="*/ f41 f14 1"/>
                <a:gd name="f53" fmla="*/ f43 f15 1"/>
                <a:gd name="f54" fmla="*/ f42 f15 1"/>
                <a:gd name="f55" fmla="*/ f44 f14 1"/>
                <a:gd name="f56" fmla="*/ f45 f15 1"/>
                <a:gd name="f57" fmla="*/ f46 f14 1"/>
                <a:gd name="f58" fmla="*/ f47 f15 1"/>
                <a:gd name="f59" fmla="*/ f48 f14 1"/>
                <a:gd name="f60" fmla="*/ f49 f14 1"/>
                <a:gd name="f61" fmla="*/ f5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5" y="f56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60" y="f56"/>
                </a:cxn>
                <a:cxn ang="f32">
                  <a:pos x="f59" y="f61"/>
                </a:cxn>
                <a:cxn ang="f32">
                  <a:pos x="f57" y="f61"/>
                </a:cxn>
                <a:cxn ang="f32">
                  <a:pos x="f55" y="f56"/>
                </a:cxn>
              </a:cxnLst>
              <a:rect l="f51" t="f54" r="f52" b="f53"/>
              <a:pathLst>
                <a:path w="1506471" h="131063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8" y="f7"/>
                  </a:lnTo>
                  <a:lnTo>
                    <a:pt x="f12" y="f11"/>
                  </a:lnTo>
                  <a:lnTo>
                    <a:pt x="f12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63" name="Заголовок 62"/>
          <p:cNvSpPr txBox="1">
            <a:spLocks noGrp="1"/>
          </p:cNvSpPr>
          <p:nvPr>
            <p:ph type="title"/>
          </p:nvPr>
        </p:nvSpPr>
        <p:spPr>
          <a:xfrm>
            <a:off x="504359" y="1915199"/>
            <a:ext cx="9071640" cy="121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503999" y="3402000"/>
            <a:ext cx="9071640" cy="864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-414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990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394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1692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3096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0" name="Полилиния 69"/>
          <p:cNvSpPr/>
          <p:nvPr/>
        </p:nvSpPr>
        <p:spPr>
          <a:xfrm>
            <a:off x="4500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3798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5202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6606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4" name="Полилиния 73"/>
          <p:cNvSpPr/>
          <p:nvPr/>
        </p:nvSpPr>
        <p:spPr>
          <a:xfrm>
            <a:off x="5903999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5" name="Полилиния 74"/>
          <p:cNvSpPr/>
          <p:nvPr/>
        </p:nvSpPr>
        <p:spPr>
          <a:xfrm>
            <a:off x="7308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6" name="Полилиния 75"/>
          <p:cNvSpPr/>
          <p:nvPr/>
        </p:nvSpPr>
        <p:spPr>
          <a:xfrm>
            <a:off x="8010000" y="-52056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9414000" y="-52056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8" name="Полилиния 77"/>
          <p:cNvSpPr/>
          <p:nvPr/>
        </p:nvSpPr>
        <p:spPr>
          <a:xfrm>
            <a:off x="8712000" y="-520560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9" name="Полилиния 78"/>
          <p:cNvSpPr/>
          <p:nvPr/>
        </p:nvSpPr>
        <p:spPr>
          <a:xfrm>
            <a:off x="288000" y="-520919"/>
            <a:ext cx="702000" cy="70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06471"/>
              <a:gd name="f7" fmla="val 1310630"/>
              <a:gd name="f8" fmla="val 753236"/>
              <a:gd name="f9" fmla="val 1506470"/>
              <a:gd name="f10" fmla="val 285063"/>
              <a:gd name="f11" fmla="val 1025568"/>
              <a:gd name="f12" fmla="val 1"/>
              <a:gd name="f13" fmla="+- 0 0 0"/>
              <a:gd name="f14" fmla="*/ f3 1 1506471"/>
              <a:gd name="f15" fmla="*/ f4 1 1310630"/>
              <a:gd name="f16" fmla="val f5"/>
              <a:gd name="f17" fmla="val f6"/>
              <a:gd name="f18" fmla="val f7"/>
              <a:gd name="f19" fmla="*/ f13 f0 1"/>
              <a:gd name="f20" fmla="+- f18 0 f16"/>
              <a:gd name="f21" fmla="+- f17 0 f16"/>
              <a:gd name="f22" fmla="*/ f19 1 f2"/>
              <a:gd name="f23" fmla="*/ f21 1 1506471"/>
              <a:gd name="f24" fmla="*/ f20 1 1310630"/>
              <a:gd name="f25" fmla="*/ 0 f21 1"/>
              <a:gd name="f26" fmla="*/ 655315 f20 1"/>
              <a:gd name="f27" fmla="*/ 327658 f21 1"/>
              <a:gd name="f28" fmla="*/ 0 f20 1"/>
              <a:gd name="f29" fmla="*/ 1178814 f21 1"/>
              <a:gd name="f30" fmla="*/ 1506471 f21 1"/>
              <a:gd name="f31" fmla="*/ 1310630 f20 1"/>
              <a:gd name="f32" fmla="+- f22 0 f1"/>
              <a:gd name="f33" fmla="*/ f25 1 1506471"/>
              <a:gd name="f34" fmla="*/ f26 1 1310630"/>
              <a:gd name="f35" fmla="*/ f27 1 1506471"/>
              <a:gd name="f36" fmla="*/ f28 1 1310630"/>
              <a:gd name="f37" fmla="*/ f29 1 1506471"/>
              <a:gd name="f38" fmla="*/ f30 1 1506471"/>
              <a:gd name="f39" fmla="*/ f31 1 1310630"/>
              <a:gd name="f40" fmla="*/ f16 1 f23"/>
              <a:gd name="f41" fmla="*/ f17 1 f23"/>
              <a:gd name="f42" fmla="*/ f16 1 f24"/>
              <a:gd name="f43" fmla="*/ f18 1 f24"/>
              <a:gd name="f44" fmla="*/ f33 1 f23"/>
              <a:gd name="f45" fmla="*/ f34 1 f24"/>
              <a:gd name="f46" fmla="*/ f35 1 f23"/>
              <a:gd name="f47" fmla="*/ f36 1 f24"/>
              <a:gd name="f48" fmla="*/ f37 1 f23"/>
              <a:gd name="f49" fmla="*/ f38 1 f23"/>
              <a:gd name="f50" fmla="*/ f39 1 f24"/>
              <a:gd name="f51" fmla="*/ f40 f14 1"/>
              <a:gd name="f52" fmla="*/ f41 f14 1"/>
              <a:gd name="f53" fmla="*/ f43 f15 1"/>
              <a:gd name="f54" fmla="*/ f42 f15 1"/>
              <a:gd name="f55" fmla="*/ f44 f14 1"/>
              <a:gd name="f56" fmla="*/ f45 f15 1"/>
              <a:gd name="f57" fmla="*/ f46 f14 1"/>
              <a:gd name="f58" fmla="*/ f47 f15 1"/>
              <a:gd name="f59" fmla="*/ f48 f14 1"/>
              <a:gd name="f60" fmla="*/ f49 f14 1"/>
              <a:gd name="f61" fmla="*/ f50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5" y="f56"/>
              </a:cxn>
              <a:cxn ang="f32">
                <a:pos x="f57" y="f58"/>
              </a:cxn>
              <a:cxn ang="f32">
                <a:pos x="f59" y="f58"/>
              </a:cxn>
              <a:cxn ang="f32">
                <a:pos x="f60" y="f56"/>
              </a:cxn>
              <a:cxn ang="f32">
                <a:pos x="f59" y="f61"/>
              </a:cxn>
              <a:cxn ang="f32">
                <a:pos x="f57" y="f61"/>
              </a:cxn>
              <a:cxn ang="f32">
                <a:pos x="f55" y="f56"/>
              </a:cxn>
            </a:cxnLst>
            <a:rect l="f51" t="f54" r="f52" b="f53"/>
            <a:pathLst>
              <a:path w="1506471" h="1310630">
                <a:moveTo>
                  <a:pt x="f8" y="f5"/>
                </a:moveTo>
                <a:lnTo>
                  <a:pt x="f9" y="f10"/>
                </a:lnTo>
                <a:lnTo>
                  <a:pt x="f9" y="f11"/>
                </a:lnTo>
                <a:lnTo>
                  <a:pt x="f8" y="f7"/>
                </a:lnTo>
                <a:lnTo>
                  <a:pt x="f12" y="f11"/>
                </a:lnTo>
                <a:lnTo>
                  <a:pt x="f12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0" name="Текст 79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33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ru-RU" sz="2400" b="0" i="0" u="none" strike="noStrike" kern="1200" cap="none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60000" y="1467720"/>
            <a:ext cx="9360000" cy="339228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spcBef>
                <a:spcPts val="1417"/>
              </a:spcBef>
              <a:spcAft>
                <a:spcPts val="1417"/>
              </a:spcAft>
              <a:buNone/>
            </a:pPr>
            <a:r>
              <a:rPr lang="ru-RU" sz="4000" dirty="0">
                <a:solidFill>
                  <a:srgbClr val="0000FF"/>
                </a:solidFill>
                <a:latin typeface="Comic Sans MS" pitchFamily="66" charset="0"/>
                <a:cs typeface="Tahoma" pitchFamily="2"/>
              </a:rPr>
              <a:t>проект «Сервировка стола </a:t>
            </a:r>
            <a:br>
              <a:rPr lang="ru-RU" sz="4000" dirty="0">
                <a:solidFill>
                  <a:srgbClr val="0000FF"/>
                </a:solidFill>
                <a:latin typeface="Comic Sans MS" pitchFamily="66" charset="0"/>
                <a:cs typeface="Tahoma" pitchFamily="2"/>
              </a:rPr>
            </a:br>
            <a:r>
              <a:rPr lang="ru-RU" sz="4000" dirty="0">
                <a:solidFill>
                  <a:srgbClr val="0000FF"/>
                </a:solidFill>
                <a:latin typeface="Comic Sans MS" pitchFamily="66" charset="0"/>
                <a:cs typeface="Tahoma" pitchFamily="2"/>
              </a:rPr>
              <a:t>в детском саду» </a:t>
            </a:r>
            <a:br>
              <a:rPr lang="ru-RU" sz="4000" dirty="0">
                <a:solidFill>
                  <a:srgbClr val="0000FF"/>
                </a:solidFill>
                <a:latin typeface="Comic Sans MS" pitchFamily="66" charset="0"/>
                <a:cs typeface="Tahoma" pitchFamily="2"/>
              </a:rPr>
            </a:br>
            <a:r>
              <a:rPr lang="ru-RU" sz="4000" dirty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  <a:t>В ПЕРВОЙ МЛАДШЕЙ ГРУППЕ «Алёнушка»</a:t>
            </a:r>
            <a:br>
              <a:rPr lang="ru-RU" sz="4000" dirty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</a:br>
            <a:r>
              <a:rPr lang="ru-RU" sz="4000" dirty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  <a:t>воспитатель: </a:t>
            </a:r>
            <a:r>
              <a:rPr lang="ru-RU" sz="4000" dirty="0" err="1" smtClean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  <a:t>Баюрова</a:t>
            </a:r>
            <a:r>
              <a:rPr lang="ru-RU" sz="4000" dirty="0" smtClean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  <a:t> Т.С.</a:t>
            </a:r>
            <a:br>
              <a:rPr lang="ru-RU" sz="4000" dirty="0" smtClean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</a:br>
            <a:r>
              <a:rPr lang="ru-RU" sz="4000" dirty="0" smtClean="0">
                <a:solidFill>
                  <a:srgbClr val="007FFE"/>
                </a:solidFill>
                <a:latin typeface="Comic Sans MS" pitchFamily="66" charset="0"/>
                <a:cs typeface="Tahoma" pitchFamily="2"/>
              </a:rPr>
              <a:t>2020г.</a:t>
            </a:r>
            <a:endParaRPr lang="ru-RU" sz="4000" dirty="0">
              <a:solidFill>
                <a:srgbClr val="007FFE"/>
              </a:solidFill>
              <a:latin typeface="Comic Sans MS" pitchFamily="66" charset="0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4359" y="1696680"/>
            <a:ext cx="5435640" cy="2763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2600">
                <a:latin typeface="Comic Sans MS" pitchFamily="66"/>
                <a:cs typeface="Tahoma" pitchFamily="2"/>
              </a:rPr>
              <a:t>В приемной также был оформлен уголок. В центре расположили плакат с фотографиями пап. Стена украшена тематическими картинками, а на кабинках плавали кораблики.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1400">
            <a:off x="6474150" y="1340692"/>
            <a:ext cx="2642760" cy="3523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40000" y="1577880"/>
            <a:ext cx="4140000" cy="310211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8360" y="1260000"/>
            <a:ext cx="9071640" cy="34995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2200">
                <a:latin typeface="Comic Sans MS" pitchFamily="66"/>
                <a:cs typeface="Tahoma" pitchFamily="2"/>
              </a:rPr>
              <a:t>Актуальность</a:t>
            </a:r>
            <a:br>
              <a:rPr lang="ru-RU" sz="2200">
                <a:latin typeface="Comic Sans MS" pitchFamily="66"/>
                <a:cs typeface="Tahoma" pitchFamily="2"/>
              </a:rPr>
            </a:br>
            <a:r>
              <a:rPr lang="ru-RU" sz="2200">
                <a:latin typeface="Comic Sans MS" pitchFamily="66"/>
                <a:cs typeface="Tahoma" pitchFamily="2"/>
              </a:rPr>
              <a:t>Культура питания в детском саду наука, необходимая в современной жизни. Поскольку дети проводят большую часть дня в детском саду, то именно на воспитателей и младших воспитателей ложится обязанность научить ребенка полезно, вкусно, красиво и, самое главное, аккуратно питаться. Уроки этикета начинаются уже в раннем возрасте. Ребенок учится не только правильно вести себя за столом, но и уверенно пользоваться столовыми приборами, быть опрятным и вежливым.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40000" y="1484999"/>
            <a:ext cx="9071640" cy="3195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>
              <a:buNone/>
            </a:pPr>
            <a:r>
              <a:rPr lang="ru-RU" sz="2000" u="sng" dirty="0">
                <a:latin typeface="Comic Sans MS" pitchFamily="66"/>
                <a:cs typeface="Tahoma" pitchFamily="2"/>
              </a:rPr>
              <a:t>Цель проекта:</a:t>
            </a:r>
            <a:r>
              <a:rPr lang="ru-RU" sz="2000" dirty="0">
                <a:latin typeface="Comic Sans MS" pitchFamily="66"/>
                <a:cs typeface="Tahoma" pitchFamily="2"/>
              </a:rPr>
              <a:t> обеспечение качественной организации питания детей в ДОУ, формирование навыков культуры питания у детей дошкольного возраста, повышение творческого потенциала воспитателей.</a:t>
            </a:r>
            <a:br>
              <a:rPr lang="ru-RU" sz="2000" dirty="0">
                <a:latin typeface="Comic Sans MS" pitchFamily="66"/>
                <a:cs typeface="Tahoma" pitchFamily="2"/>
              </a:rPr>
            </a:br>
            <a:r>
              <a:rPr lang="ru-RU" sz="2000" u="sng" dirty="0">
                <a:latin typeface="Comic Sans MS" pitchFamily="66"/>
                <a:cs typeface="Tahoma" pitchFamily="2"/>
              </a:rPr>
              <a:t>Задачи:</a:t>
            </a:r>
            <a:r>
              <a:rPr lang="ru-RU" sz="2000" dirty="0">
                <a:latin typeface="Comic Sans MS" pitchFamily="66"/>
                <a:cs typeface="Tahoma" pitchFamily="2"/>
              </a:rPr>
              <a:t/>
            </a:r>
            <a:br>
              <a:rPr lang="ru-RU" sz="2000" dirty="0">
                <a:latin typeface="Comic Sans MS" pitchFamily="66"/>
                <a:cs typeface="Tahoma" pitchFamily="2"/>
              </a:rPr>
            </a:br>
            <a:r>
              <a:rPr lang="ru-RU" sz="2000" dirty="0">
                <a:latin typeface="Comic Sans MS" pitchFamily="66"/>
                <a:cs typeface="Tahoma" pitchFamily="2"/>
              </a:rPr>
              <a:t>1. Расширить и углубить знания детей о правилах поведения за столом;</a:t>
            </a:r>
            <a:br>
              <a:rPr lang="ru-RU" sz="2000" dirty="0">
                <a:latin typeface="Comic Sans MS" pitchFamily="66"/>
                <a:cs typeface="Tahoma" pitchFamily="2"/>
              </a:rPr>
            </a:br>
            <a:r>
              <a:rPr lang="ru-RU" sz="2000" dirty="0">
                <a:latin typeface="Comic Sans MS" pitchFamily="66"/>
                <a:cs typeface="Tahoma" pitchFamily="2"/>
              </a:rPr>
              <a:t>2. Познакомить детей с видами и назначением предметов сервировки стола;</a:t>
            </a:r>
            <a:br>
              <a:rPr lang="ru-RU" sz="2000" dirty="0">
                <a:latin typeface="Comic Sans MS" pitchFamily="66"/>
                <a:cs typeface="Tahoma" pitchFamily="2"/>
              </a:rPr>
            </a:br>
            <a:r>
              <a:rPr lang="ru-RU" sz="2000" dirty="0">
                <a:latin typeface="Comic Sans MS" pitchFamily="66"/>
                <a:cs typeface="Tahoma" pitchFamily="2"/>
              </a:rPr>
              <a:t>3. Закреплять у детей навыки правильного поведения за столом;</a:t>
            </a:r>
            <a:br>
              <a:rPr lang="ru-RU" sz="2000" dirty="0">
                <a:latin typeface="Comic Sans MS" pitchFamily="66"/>
                <a:cs typeface="Tahoma" pitchFamily="2"/>
              </a:rPr>
            </a:br>
            <a:r>
              <a:rPr lang="ru-RU" sz="2000" dirty="0">
                <a:latin typeface="Comic Sans MS" pitchFamily="66"/>
                <a:cs typeface="Tahoma" pitchFamily="2"/>
              </a:rPr>
              <a:t>4. Воспитывать культурного и аккуратного человека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32313" y="1395115"/>
            <a:ext cx="9216000" cy="2994840"/>
          </a:xfrm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9pPr>
          </a:lstStyle>
          <a:p>
            <a:pPr lvl="0" algn="ctr" rtl="0">
              <a:buNone/>
            </a:pPr>
            <a:r>
              <a:rPr lang="ru-RU" dirty="0">
                <a:cs typeface="Tahoma" pitchFamily="2"/>
              </a:rPr>
              <a:t>Методы реализации проекта</a:t>
            </a:r>
          </a:p>
          <a:p>
            <a:pPr lvl="0" rtl="0"/>
            <a:r>
              <a:rPr lang="ru-RU" dirty="0">
                <a:cs typeface="Tahoma" pitchFamily="2"/>
              </a:rPr>
              <a:t>Наглядные: наблюдение за работой воспитателя, родителей, младшего воспитателя</a:t>
            </a:r>
          </a:p>
          <a:p>
            <a:pPr lvl="0" rtl="0"/>
            <a:r>
              <a:rPr lang="ru-RU" dirty="0">
                <a:cs typeface="Tahoma" pitchFamily="2"/>
              </a:rPr>
              <a:t>Слуховая наглядность: музыкальное сопровождение, песни;</a:t>
            </a:r>
          </a:p>
          <a:p>
            <a:pPr lvl="0" rtl="0"/>
            <a:r>
              <a:rPr lang="ru-RU" dirty="0">
                <a:cs typeface="Tahoma" pitchFamily="2"/>
              </a:rPr>
              <a:t>Практические: использование модели (порядок накрывания на стол).</a:t>
            </a:r>
          </a:p>
          <a:p>
            <a:pPr lvl="0" rtl="0"/>
            <a:r>
              <a:rPr lang="ru-RU" dirty="0">
                <a:cs typeface="Tahoma" pitchFamily="2"/>
              </a:rPr>
              <a:t>Словесные: рассказы воспитателя о способах сервировки, использование стихотворений в своём рассказе.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1044359" y="1260000"/>
            <a:ext cx="8675640" cy="720000"/>
          </a:xfrm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latin typeface="Liberation Sans" pitchFamily="18"/>
              </a:defRPr>
            </a:lvl9pPr>
          </a:lstStyle>
          <a:p>
            <a:pPr lvl="0" algn="ctr" rtl="0">
              <a:buNone/>
            </a:pPr>
            <a:r>
              <a:rPr lang="ru-RU" sz="1600">
                <a:latin typeface="Comic Sans MS" pitchFamily="66"/>
                <a:cs typeface="Tahoma" pitchFamily="2"/>
              </a:rPr>
              <a:t>Деятельность участников проекта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94473"/>
              </p:ext>
            </p:extLst>
          </p:nvPr>
        </p:nvGraphicFramePr>
        <p:xfrm>
          <a:off x="215776" y="1755155"/>
          <a:ext cx="9649071" cy="280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357"/>
                <a:gridCol w="3216357"/>
                <a:gridCol w="32163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воспитателя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родителей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-Рассматривание иллюстраций</a:t>
                      </a:r>
                    </a:p>
                    <a:p>
                      <a:r>
                        <a:rPr lang="ru-RU" sz="1400" dirty="0" smtClean="0"/>
                        <a:t>-Физкультминутка «Мы тарелки дружно мыли»</a:t>
                      </a:r>
                    </a:p>
                    <a:p>
                      <a:r>
                        <a:rPr lang="ru-RU" sz="1400" dirty="0" smtClean="0"/>
                        <a:t>-Пальчиковая гимнастика «Посуда»</a:t>
                      </a:r>
                    </a:p>
                    <a:p>
                      <a:r>
                        <a:rPr lang="ru-RU" sz="1400" dirty="0" smtClean="0"/>
                        <a:t>-Артикуляционная гимнастика «Вкусное варенье», «Чашечка»</a:t>
                      </a:r>
                    </a:p>
                    <a:p>
                      <a:r>
                        <a:rPr lang="ru-RU" sz="1400" dirty="0" smtClean="0"/>
                        <a:t>-Беседы: «Что такое посуда», «Какая бывает посуда», «Как вести себя за столом»</a:t>
                      </a:r>
                    </a:p>
                    <a:p>
                      <a:r>
                        <a:rPr lang="ru-RU" sz="1400" dirty="0" smtClean="0"/>
                        <a:t>-Оформление фона и сервировка столов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-Рассматривание схемы сервировки стола</a:t>
                      </a:r>
                    </a:p>
                    <a:p>
                      <a:r>
                        <a:rPr lang="ru-RU" sz="1400" dirty="0" smtClean="0"/>
                        <a:t>-Сюжетно-ролевые игры «Дочки-матери», «Магазин», «Кафе»</a:t>
                      </a:r>
                    </a:p>
                    <a:p>
                      <a:r>
                        <a:rPr lang="ru-RU" sz="1400" dirty="0" smtClean="0"/>
                        <a:t>-Дидактические игры: «Сварим</a:t>
                      </a:r>
                      <a:r>
                        <a:rPr lang="ru-RU" sz="1400" baseline="0" dirty="0" smtClean="0"/>
                        <a:t> борщ», «Какое варенье», «Разложи по тарелочкам», «Найди пару», «Четвертый лишний».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-Чтение </a:t>
                      </a:r>
                      <a:r>
                        <a:rPr lang="ru-RU" sz="1400" dirty="0" err="1" smtClean="0"/>
                        <a:t>худож.литературы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dirty="0" err="1" smtClean="0"/>
                        <a:t>К.И.Чуковский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Федорино</a:t>
                      </a:r>
                      <a:r>
                        <a:rPr lang="ru-RU" sz="1400" dirty="0" smtClean="0"/>
                        <a:t> горе», </a:t>
                      </a:r>
                      <a:r>
                        <a:rPr lang="ru-RU" sz="1400" dirty="0" err="1" smtClean="0"/>
                        <a:t>Н.Носов</a:t>
                      </a:r>
                      <a:r>
                        <a:rPr lang="ru-RU" sz="1400" dirty="0" smtClean="0"/>
                        <a:t> «Мишкина каша»;</a:t>
                      </a:r>
                      <a:r>
                        <a:rPr lang="ru-RU" sz="1400" baseline="0" dirty="0" smtClean="0"/>
                        <a:t> русские народные сказки: «Лиса и журавль», «Лиса и кувшин».</a:t>
                      </a:r>
                    </a:p>
                    <a:p>
                      <a:r>
                        <a:rPr lang="ru-RU" sz="1400" baseline="0" dirty="0" smtClean="0"/>
                        <a:t>-Рассматривание схемы сервировки стола</a:t>
                      </a:r>
                    </a:p>
                    <a:p>
                      <a:r>
                        <a:rPr lang="ru-RU" sz="1400" baseline="0" dirty="0" smtClean="0"/>
                        <a:t>-Подбор наглядного материала</a:t>
                      </a:r>
                    </a:p>
                    <a:p>
                      <a:r>
                        <a:rPr lang="ru-RU" sz="1400" baseline="0" dirty="0" smtClean="0"/>
                        <a:t>-Приобретение тельняшек</a:t>
                      </a:r>
                    </a:p>
                    <a:p>
                      <a:r>
                        <a:rPr lang="ru-RU" sz="1400" baseline="0" dirty="0" smtClean="0"/>
                        <a:t>-Создание рыбок из салфеток, бумажных корабликов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60000" y="1598040"/>
            <a:ext cx="4715640" cy="311688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1600">
                <a:latin typeface="Comic Sans MS" pitchFamily="66"/>
                <a:cs typeface="Tahoma" pitchFamily="2"/>
              </a:rPr>
              <a:t>Зачем нужна сервировка стола </a:t>
            </a:r>
            <a:br>
              <a:rPr lang="ru-RU" sz="1600">
                <a:latin typeface="Comic Sans MS" pitchFamily="66"/>
                <a:cs typeface="Tahoma" pitchFamily="2"/>
              </a:rPr>
            </a:br>
            <a:r>
              <a:rPr lang="ru-RU" sz="1600">
                <a:latin typeface="Comic Sans MS" pitchFamily="66"/>
                <a:cs typeface="Tahoma" pitchFamily="2"/>
              </a:rPr>
              <a:t>в детском саду?</a:t>
            </a:r>
            <a:br>
              <a:rPr lang="ru-RU" sz="1600">
                <a:latin typeface="Comic Sans MS" pitchFamily="66"/>
                <a:cs typeface="Tahoma" pitchFamily="2"/>
              </a:rPr>
            </a:br>
            <a:r>
              <a:rPr lang="ru-RU" sz="1600">
                <a:latin typeface="Comic Sans MS" pitchFamily="66"/>
                <a:cs typeface="Tahoma" pitchFamily="2"/>
              </a:rPr>
              <a:t>Считается, что красивая подача блюд способствует пробуждению аппетита, но сервировка стола в детском саду выполняет и другие задачи. Прививая детям любовь к красоте, воспитатели учат их уважению к пище, недопустимости небрежного к ней отношения, необходимости помощи в уборке со стола. Именно этим занимаются дежурные, помогающие младшим воспитателям.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60000" y="1655999"/>
            <a:ext cx="4031999" cy="3024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4359" y="1826280"/>
            <a:ext cx="5795640" cy="254916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1800">
                <a:latin typeface="Comic Sans MS" pitchFamily="66"/>
                <a:cs typeface="Tahoma" pitchFamily="2"/>
              </a:rPr>
              <a:t>Темой проекта стал праздник «23 февраля». Группа была оформлена в морской тематике: синий скатерти, салфетки, бумажные кораблики. Фоном стала сеть для ловли рыбы, которая также оформлена тематическими картинками, флажки. Рядом расположился стол, на котором стояли атрибуты конкурса: морская ракушка, матросы Хрюня и Котофей, фигурки морских животных.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98280" y="1800000"/>
            <a:ext cx="3501719" cy="2844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0000" y="1366920"/>
            <a:ext cx="4657320" cy="3493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40000" y="1835999"/>
            <a:ext cx="3552120" cy="26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84359" y="1356120"/>
            <a:ext cx="5255640" cy="350387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>
                <a:latin typeface="Comic Sans MS" pitchFamily="66"/>
                <a:cs typeface="Tahoma" pitchFamily="2"/>
              </a:rPr>
              <a:t>Родители воспитанников приняли активное участие в конкурсе: сделали салфетки в виде рыбок, кораблики. Все дети были в тельняшках.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0000" y="1305720"/>
            <a:ext cx="2880000" cy="355428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ehiv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340</Words>
  <Application>Microsoft Office PowerPoint</Application>
  <PresentationFormat>Произвольный</PresentationFormat>
  <Paragraphs>30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Обычный</vt:lpstr>
      <vt:lpstr>Beehive</vt:lpstr>
      <vt:lpstr>проект «Сервировка стола  в детском саду»  В ПЕРВОЙ МЛАДШЕЙ ГРУППЕ «Алёнушка» воспитатель: Баюрова Т.С. 2020г.</vt:lpstr>
      <vt:lpstr>Актуальность Культура питания в детском саду наука, необходимая в современной жизни. Поскольку дети проводят большую часть дня в детском саду, то именно на воспитателей и младших воспитателей ложится обязанность научить ребенка полезно, вкусно, красиво и, самое главное, аккуратно питаться. Уроки этикета начинаются уже в раннем возрасте. Ребенок учится не только правильно вести себя за столом, но и уверенно пользоваться столовыми приборами, быть опрятным и вежливым.</vt:lpstr>
      <vt:lpstr>Цель проекта: обеспечение качественной организации питания детей в ДОУ, формирование навыков культуры питания у детей дошкольного возраста, повышение творческого потенциала воспитателей. Задачи: 1. Расширить и углубить знания детей о правилах поведения за столом; 2. Познакомить детей с видами и назначением предметов сервировки стола; 3. Закреплять у детей навыки правильного поведения за столом; 4. Воспитывать культурного и аккуратного человека</vt:lpstr>
      <vt:lpstr>Презентация PowerPoint</vt:lpstr>
      <vt:lpstr>Презентация PowerPoint</vt:lpstr>
      <vt:lpstr>Зачем нужна сервировка стола  в детском саду? Считается, что красивая подача блюд способствует пробуждению аппетита, но сервировка стола в детском саду выполняет и другие задачи. Прививая детям любовь к красоте, воспитатели учат их уважению к пище, недопустимости небрежного к ней отношения, необходимости помощи в уборке со стола. Именно этим занимаются дежурные, помогающие младшим воспитателям.</vt:lpstr>
      <vt:lpstr>Темой проекта стал праздник «23 февраля». Группа была оформлена в морской тематике: синий скатерти, салфетки, бумажные кораблики. Фоном стала сеть для ловли рыбы, которая также оформлена тематическими картинками, флажки. Рядом расположился стол, на котором стояли атрибуты конкурса: морская ракушка, матросы Хрюня и Котофей, фигурки морских животных.</vt:lpstr>
      <vt:lpstr>Презентация PowerPoint</vt:lpstr>
      <vt:lpstr>Родители воспитанников приняли активное участие в конкурсе: сделали салфетки в виде рыбок, кораблики. Все дети были в тельняшках.</vt:lpstr>
      <vt:lpstr>В приемной также был оформлен уголок. В центре расположили плакат с фотографиями пап. Стена украшена тематическими картинками, а на кабинках плавали кораблики.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«Сервировка стола  в детском саду»  В ПЕРВОЙ МЛАДШЕЙ ГРУППЕ «Алёнушка» воспитатель: Баюрова Т.С. 2020г.</dc:title>
  <dc:creator>Sony</dc:creator>
  <cp:lastModifiedBy>Sony</cp:lastModifiedBy>
  <cp:revision>7</cp:revision>
  <dcterms:created xsi:type="dcterms:W3CDTF">2021-11-01T14:06:10Z</dcterms:created>
  <dcterms:modified xsi:type="dcterms:W3CDTF">2021-11-03T07:42:38Z</dcterms:modified>
</cp:coreProperties>
</file>