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470" y="-132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A1CE488-3008-431B-935E-CECA38C4BF8D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4483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10A27457-F900-42BD-B639-5C89E89A6B2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8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 cap="none">
        <a:ln>
          <a:noFill/>
        </a:ln>
        <a:latin typeface="Liberation Sans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67C9E3-978A-4724-9878-0520CC95B4D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6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D849AFF-7E14-48CB-A283-61888B7E4CB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26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83413" y="1728788"/>
            <a:ext cx="2232025" cy="3095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7338" y="1728788"/>
            <a:ext cx="6543675" cy="3095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0F0B0C-E71A-45A7-A7B6-F3D9E226DB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44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BFEBD5-A8F6-4D30-A326-2A3D5B7917E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79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A3617AC-E235-427C-A854-2B2555BE0C8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127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F98DB4-54B9-4A3D-A5AC-CD5814483C5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5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856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856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6D61BE-17EF-46D6-8469-243E8B0E7FF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30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2F54C17-A8BB-49AA-B69E-6BCD8097A93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97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619D8D-C28F-4A56-A292-62C037FE71A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5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E925EB-BE79-45E0-A132-95B52748003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314C6B-CCAD-45EE-8791-90C0AAB4374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68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892C40-3485-45E4-BE13-7AD4AB51B51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6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C78CB11-9FC9-4292-B57A-1B67418CD16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59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1E7D44-72FC-4F08-9A4C-B5D6B6D8256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10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3230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3230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732FF72-48F3-453B-B4FD-F7A3A9939DA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67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1737F8F-625A-43EA-9815-26E5EFF8DE2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73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032250" y="3854450"/>
            <a:ext cx="2514600" cy="96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99250" y="3854450"/>
            <a:ext cx="2516188" cy="969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3EA13C-8AAA-43E3-8392-D39D44C7BA0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6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10C18C-DB23-4670-849B-5D9B2E1FDFF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76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572B08-A6B3-49CA-8FC9-33D0842391F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2272874-0F91-4D8F-92FA-7553F5EC547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9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E15A0B2-6346-4FEB-8DC4-D27DF5232CA2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8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D0FFD-61E8-4934-A625-52FE8B1D497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34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88000" y="1728000"/>
            <a:ext cx="8927640" cy="1786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032359" y="3854519"/>
            <a:ext cx="5183640" cy="969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r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latin typeface="Liberation Sans" pitchFamily="18"/>
              </a:defRPr>
            </a:defPPr>
            <a:lvl1pPr marL="432000" lvl="0" indent="-324000" algn="r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latin typeface="Liberation Sans" pitchFamily="18"/>
              </a:defRPr>
            </a:lvl1pPr>
            <a:lvl2pPr marL="864000" lvl="1" indent="-324000" algn="r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latin typeface="Liberation Sans" pitchFamily="18"/>
              </a:defRPr>
            </a:lvl2pPr>
            <a:lvl3pPr marL="1295999" lvl="2" indent="-288000" algn="r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lvl3pPr>
            <a:lvl4pPr marL="1728000" lvl="3" indent="-216000" algn="r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4pPr>
            <a:lvl5pPr marL="2160000" lvl="4" indent="-216000" algn="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5pPr>
            <a:lvl6pPr marL="2592000" lvl="5" indent="-216000" algn="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6pPr>
            <a:lvl7pPr marL="3024000" lvl="6" indent="-216000" algn="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7pPr>
            <a:lvl8pPr marL="3456000" lvl="7" indent="-216000" algn="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8pPr>
            <a:lvl9pPr marL="3887999" lvl="8" indent="-216000" algn="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0" y="7200000"/>
            <a:ext cx="2348280" cy="233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7200000"/>
            <a:ext cx="3195000" cy="172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9288000" y="7236000"/>
            <a:ext cx="648000" cy="288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7D21F1D-5F15-4C84-B129-84D132FDC0E1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rtl="0" hangingPunct="0">
        <a:tabLst/>
        <a:defRPr lang="ru-RU" sz="44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algn="r" rtl="0" hangingPunct="0">
        <a:spcBef>
          <a:spcPts val="0"/>
        </a:spcBef>
        <a:spcAft>
          <a:spcPts val="1417"/>
        </a:spcAft>
        <a:tabLst/>
        <a:defRPr lang="ru-RU" sz="3200" b="0" i="0" u="none" strike="noStrike" kern="1200" cap="none">
          <a:ln>
            <a:noFill/>
          </a:ln>
          <a:latin typeface="Liberation Sans" pitchFamily="18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854960"/>
          </a:xfrm>
          <a:prstGeom prst="rect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latin typeface="Liberation Sans" pitchFamily="18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latin typeface="Liberation Sans" pitchFamily="18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latin typeface="Liberation Sans" pitchFamily="18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latin typeface="Liberation Sans" pitchFamily="18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27720" y="727200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727200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587720" y="72547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>
                <a:latin typeface="Liberation Sans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FCBCF01-88F0-49D6-B909-B5E0694AB516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ru-RU" sz="4400" b="0" i="0" u="none" strike="noStrike" kern="1200" cap="none">
          <a:ln>
            <a:noFill/>
          </a:ln>
          <a:latin typeface="Liberation Sans" pitchFamily="18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ru-RU" sz="3200" b="0" i="0" u="none" strike="noStrike" kern="1200" cap="none">
          <a:ln>
            <a:noFill/>
          </a:ln>
          <a:latin typeface="Liberation Sans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792360" y="2533320"/>
            <a:ext cx="8927640" cy="178668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dirty="0">
                <a:latin typeface="Monotype Corsiva" pitchFamily="66"/>
                <a:cs typeface="Tahoma" pitchFamily="2"/>
              </a:rPr>
              <a:t>Проект «Сезонное дерево»</a:t>
            </a:r>
            <a:br>
              <a:rPr lang="ru-RU" dirty="0">
                <a:latin typeface="Monotype Corsiva" pitchFamily="66"/>
                <a:cs typeface="Tahoma" pitchFamily="2"/>
              </a:rPr>
            </a:br>
            <a:r>
              <a:rPr lang="ru-RU" dirty="0">
                <a:latin typeface="Monotype Corsiva" pitchFamily="66"/>
                <a:cs typeface="Tahoma" pitchFamily="2"/>
              </a:rPr>
              <a:t>в </a:t>
            </a:r>
            <a:r>
              <a:rPr lang="ru-RU" dirty="0" smtClean="0">
                <a:latin typeface="Monotype Corsiva" pitchFamily="66"/>
                <a:cs typeface="Tahoma" pitchFamily="2"/>
              </a:rPr>
              <a:t>первой младшей </a:t>
            </a:r>
            <a:r>
              <a:rPr lang="ru-RU" dirty="0">
                <a:latin typeface="Monotype Corsiva" pitchFamily="66"/>
                <a:cs typeface="Tahoma" pitchFamily="2"/>
              </a:rPr>
              <a:t>группе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2340000" y="4970520"/>
            <a:ext cx="5183640" cy="969480"/>
          </a:xfrm>
        </p:spPr>
        <p:txBody>
          <a:bodyPr vert="horz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ru-RU" dirty="0">
                <a:latin typeface="Monotype Corsiva" pitchFamily="66"/>
                <a:cs typeface="Tahoma" pitchFamily="2"/>
              </a:rPr>
              <a:t>Воспитатель </a:t>
            </a:r>
            <a:r>
              <a:rPr lang="ru-RU" dirty="0" err="1">
                <a:latin typeface="Monotype Corsiva" pitchFamily="66"/>
                <a:cs typeface="Tahoma" pitchFamily="2"/>
              </a:rPr>
              <a:t>Баюрова</a:t>
            </a:r>
            <a:r>
              <a:rPr lang="ru-RU" dirty="0">
                <a:latin typeface="Monotype Corsiva" pitchFamily="66"/>
                <a:cs typeface="Tahoma" pitchFamily="2"/>
              </a:rPr>
              <a:t> Т.С</a:t>
            </a:r>
            <a:r>
              <a:rPr lang="ru-RU" dirty="0" smtClean="0">
                <a:latin typeface="Monotype Corsiva" pitchFamily="66"/>
                <a:cs typeface="Tahoma" pitchFamily="2"/>
              </a:rPr>
              <a:t>.</a:t>
            </a:r>
          </a:p>
          <a:p>
            <a:pPr marL="0" lvl="0" indent="0" algn="ctr">
              <a:buNone/>
            </a:pPr>
            <a:r>
              <a:rPr lang="ru-RU" dirty="0" smtClean="0">
                <a:latin typeface="Monotype Corsiva" pitchFamily="66"/>
                <a:cs typeface="Tahoma" pitchFamily="2"/>
              </a:rPr>
              <a:t>2020г.</a:t>
            </a:r>
            <a:endParaRPr lang="ru-RU" dirty="0">
              <a:latin typeface="Monotype Corsiva" pitchFamily="66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69DD4B0-965A-4BB4-BDF2-72F8C4DD3EBC}" type="slidenum">
              <a:t>10</a:t>
            </a:fld>
            <a:endParaRPr lang="ru-RU"/>
          </a:p>
        </p:txBody>
      </p:sp>
      <p:pic>
        <p:nvPicPr>
          <p:cNvPr id="2" name="Рисунок 1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85359" y="2579760"/>
            <a:ext cx="3194640" cy="4260240"/>
          </a:xfrm>
          <a:noFill/>
        </p:spPr>
      </p:pic>
      <p:sp>
        <p:nvSpPr>
          <p:cNvPr id="3" name="TextBox 2"/>
          <p:cNvSpPr txBox="1"/>
          <p:nvPr/>
        </p:nvSpPr>
        <p:spPr>
          <a:xfrm>
            <a:off x="540000" y="702720"/>
            <a:ext cx="4680000" cy="14853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3 этап - Заключительный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Оформление документации по проекту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Продукт проекта: Макет «Сезонное дерево»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0000" y="2100600"/>
            <a:ext cx="1980000" cy="4791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800" b="1" i="0" u="none" strike="noStrike" kern="1200" cap="none">
                <a:ln>
                  <a:noFill/>
                </a:ln>
                <a:latin typeface="Monotype Corsiva" pitchFamily="66"/>
                <a:ea typeface="Segoe UI" pitchFamily="2"/>
                <a:cs typeface="Tahoma" pitchFamily="2"/>
              </a:rPr>
              <a:t>Весна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262479" y="2511000"/>
            <a:ext cx="3420000" cy="42343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760000" y="1980000"/>
            <a:ext cx="2160000" cy="4514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cap="none">
                <a:ln>
                  <a:noFill/>
                </a:ln>
                <a:latin typeface="Monotype Corsiva" pitchFamily="66"/>
                <a:ea typeface="Segoe UI" pitchFamily="2"/>
                <a:cs typeface="Tahoma" pitchFamily="2"/>
              </a:rPr>
              <a:t>Осень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B90026-ECB6-4B75-982C-B6C20EDB2B07}" type="slidenum">
              <a:t>2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1021319"/>
            <a:ext cx="9071640" cy="545868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3200">
                <a:solidFill>
                  <a:srgbClr val="333333"/>
                </a:solidFill>
                <a:latin typeface="Monotype Corsiva" pitchFamily="66"/>
                <a:cs typeface="Arial"/>
              </a:rPr>
              <a:t> </a:t>
            </a:r>
            <a:r>
              <a:rPr lang="ru-RU" sz="3200">
                <a:latin typeface="Monotype Corsiva" pitchFamily="66"/>
                <a:cs typeface="Tahoma" pitchFamily="2"/>
              </a:rPr>
              <a:t/>
            </a:r>
            <a:br>
              <a:rPr lang="ru-RU" sz="3200">
                <a:latin typeface="Monotype Corsiva" pitchFamily="66"/>
                <a:cs typeface="Tahoma" pitchFamily="2"/>
              </a:rPr>
            </a:br>
            <a:endParaRPr lang="ru-RU" sz="3200">
              <a:latin typeface="Monotype Corsiva" pitchFamily="66"/>
              <a:cs typeface="Tahoma" pitchFamily="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10080" y="540000"/>
            <a:ext cx="10115640" cy="5940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Цель: ознакомление с природными объектами,  характерными для различных времен года, расширение кругозора, </a:t>
            </a:r>
            <a:endParaRPr lang="ru-RU" sz="16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развитие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наблюдательности, творческого воображения, воспитывать любовь к природе.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600" b="0" i="0" u="none" strike="noStrike" kern="1200" cap="none" dirty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Задачи: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Познавательное развитие: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-Формирование представлений детей о чередовании </a:t>
            </a:r>
            <a:r>
              <a:rPr lang="ru-RU" sz="1600" b="0" i="0" u="none" strike="noStrike" kern="1200" cap="none" dirty="0" err="1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времѐн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 года, их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характерных особенностях;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-Формирование первичных представлений о свойствах и отношениях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окружающего мира (форме, цвете, размере, материале, количестве);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-Развитие математических способностей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 зрительного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внимания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 логического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мышления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 памяти,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воображения, любознательности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зрительного, слухового, тактильно-двигательного восприятия, творческой активности, </a:t>
            </a:r>
            <a:endParaRPr lang="ru-RU" sz="16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мелкой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моторики и умелости рук;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-Развитие самостоятельности и инициативы воспитанников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 познавательных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интересов и способностей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интеллектуального развития, на основе практических действий;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Речевое развитие: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-Обогащение и активизация словарного запаса детей, развитие способности к сочинительству;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Художественно-эстетическое развитие: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-Формирование процесса нестандартного мышления;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-Развитие творческого мышления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 восприятие, художественно-эстетического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вкуса;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Социально-коммуникативное развитие: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-Воспитание любви к природе и соотнесение себя, как части природы в целом, коммуникативных навыков</a:t>
            </a: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навыков </a:t>
            </a: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сотрудничества и взаимопонимания;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-Воспитание бережного отношения к используемым материалам,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желание участвовать в изготовлении игрушки – пособия;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16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-Развития творческого потенциала воспитанников в игровой деятельности;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8DE543-47ED-45DA-939F-D93F6CE3070F}" type="slidenum">
              <a:t>3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99639" y="720000"/>
            <a:ext cx="8296199" cy="6033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Тип проекта: краткосрочный.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Срок реализации: 2 недели.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Вид проекта: исследовательский, творческий.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Участники проекта: воспитатели, дети, родители.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Материально- технические ресурсы необходимые для </a:t>
            </a:r>
            <a:endParaRPr lang="ru-RU" sz="24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выполнения </a:t>
            </a: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проекта: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 подбор методической и художественной литературы;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-подбор наглядного материала;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-дидактические игры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2400" b="0" i="0" u="none" strike="noStrike" kern="1200" cap="none" dirty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Необходимые условия для реализации проекта: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-заинтересованность родителей и детей;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4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 методические разработки.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402347-F6B6-41AE-BC45-190954C791A3}" type="slidenum">
              <a:t>4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75816" y="1530018"/>
            <a:ext cx="7020000" cy="44996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600" b="1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Этапы реализации проекта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sng" strike="noStrike" kern="1200" cap="none" dirty="0">
                <a:ln>
                  <a:noFill/>
                </a:ln>
                <a:uFillTx/>
                <a:latin typeface="Times New Roman" pitchFamily="18" charset="0"/>
                <a:ea typeface="Segoe UI" pitchFamily="2"/>
                <a:cs typeface="Times New Roman" pitchFamily="18" charset="0"/>
              </a:rPr>
              <a:t>1 этап - Подготовительный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 Постановка целей, задач проекта и определение ожидаемого результата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 подготовка справочной литературы по теме;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 подбор литературного материала (стихи, рассказы);</a:t>
            </a: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2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-организация </a:t>
            </a: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просмотра иллюстраций на тему </a:t>
            </a:r>
            <a:endParaRPr lang="ru-RU" sz="22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2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«</a:t>
            </a: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Лиственные и хвойные деревья»</a:t>
            </a: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2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-участие </a:t>
            </a: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родителей в подборе материала для создания дерева, </a:t>
            </a:r>
            <a:endParaRPr lang="ru-RU" sz="22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2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животных </a:t>
            </a: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и птиц. Помощь родителей в подборке книг, журналов, </a:t>
            </a:r>
            <a:endParaRPr lang="ru-RU" sz="2200" b="0" i="0" u="none" strike="noStrike" kern="1200" cap="none" dirty="0" smtClean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R="0" lvl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</a:pPr>
            <a:r>
              <a:rPr lang="ru-RU" sz="2200" b="0" i="0" u="none" strike="noStrike" kern="1200" cap="none" dirty="0" smtClean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иллюстраций </a:t>
            </a:r>
            <a:r>
              <a:rPr lang="ru-RU" sz="2200" b="0" i="0" u="none" strike="noStrike" kern="1200" cap="none" dirty="0">
                <a:ln>
                  <a:noFill/>
                </a:ln>
                <a:latin typeface="Times New Roman" pitchFamily="18" charset="0"/>
                <a:ea typeface="Segoe UI" pitchFamily="2"/>
                <a:cs typeface="Times New Roman" pitchFamily="18" charset="0"/>
              </a:rPr>
              <a:t>о деревьях.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100" b="0" i="0" u="none" strike="noStrike" kern="1200" cap="none" dirty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100" b="0" i="0" u="none" strike="noStrike" kern="1200" cap="none" dirty="0">
              <a:ln>
                <a:noFill/>
              </a:ln>
              <a:latin typeface="Times New Roman" pitchFamily="18" charset="0"/>
              <a:ea typeface="Segoe UI" pitchFamily="2"/>
              <a:cs typeface="Times New Roman" pitchFamily="18" charset="0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100" b="0" i="0" u="none" strike="noStrike" kern="1200" cap="none" dirty="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100" b="0" i="0" u="none" strike="noStrike" kern="1200" cap="none" dirty="0">
              <a:ln>
                <a:noFill/>
              </a:ln>
              <a:latin typeface="Liberation Sans" pitchFamily="18"/>
              <a:ea typeface="Segoe UI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A4C545-46DC-4E13-973E-BB659AE1DA8D}" type="slidenum">
              <a:t>5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468360" y="715680"/>
            <a:ext cx="9071640" cy="502236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2 этап - Практический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-Чтение художественной литературы: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стихи С. Есенина «Белая берёза»; А. Прокофьева «Люблю берёзку русскую»; 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Бунина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«Листопад»; И. Соколов – Микитов «В лесу» - рассказ;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-Отгадывание загадок, знакомство с пословицами по теме.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-Наблюдение и экскурсия деревья на участке детского сада;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Цель: закрепить строение деревьев и признаки, отличающие деревьев друг от друга;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-Беседа о пользе деревьев.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-Рассматривание макета деревьев в группе, рассказ и описание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-Игра «Деревья» (счет до 10, закрепление цвета);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-Д/игры «С чьей ветки детки?»; «Укрась дерево»; «Найди тень»; «С какого дерева упал листок»; «Третий лишний»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тему «Деревья»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-Конструирование леса из конструктора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-Проведение дидактических игр, подвижных игр, различных гимнастик.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-Раскраски по теме «Деревья»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-Слушание песен: русская народная «Во поле береза стояла»; «Рябиновые бусы»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Е.А.Гомоновой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 «Ой, цветет калина»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80AF31-931A-4C29-9C52-6FBEEE9B04C2}" type="slidenum">
              <a:t>6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6984360" y="1211040"/>
            <a:ext cx="2735640" cy="46944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создания макета использовалось ДВП, которое было вырезано в форме дерева. Крона дерева съемная. Затем, контур ствола, веток и корней был обклеен картоном. Сбоку сделаны две съемные детали, по форме прилегающей земли к дереву.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0000" y="1440000"/>
            <a:ext cx="6473159" cy="4854960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BE56C3-7663-4651-AA31-D6CDC800B657}" type="slidenum">
              <a:t>7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761759"/>
            <a:ext cx="2916000" cy="634104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Ствол дерева, ветки и корни были наполнены опилками, которые смешаны с клеем для прочности. Земля под корнями — гречневая крупа смешанная с красками и клеем ПВА.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Земля возле дерева выложена слоями (породами): камни, песок, крупа рисовая и макароны. Крупы также смешаны с клеем и разными оттенками красок.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Норки и пенёк были оформлены с помощью мха.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32280" y="905039"/>
            <a:ext cx="5967720" cy="4854960"/>
          </a:xfr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C764712-4032-4458-AB3C-720142DAA909}" type="slidenum">
              <a:t>8</a:t>
            </a:fld>
            <a:endParaRPr lang="ru-RU"/>
          </a:p>
        </p:txBody>
      </p:sp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40000" y="324720"/>
            <a:ext cx="9071640" cy="21348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макета, мама воспитанника нашей группы,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Кныш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Александра Владимировна создала животных и птиц, которые обитают в нашем лесу.  Все обитатели сделаны по временам года: белый заяц, снегири, синички, дятел. Зимой для медведя будет сделана берлога. Осенью в норках появляются запасы еды для животных. Весной к взрослым животным присоединяются малыши. Все фигурки оснащены магнитами, которые крепятся к макету. Каждый ребёнок может взять животное, рассмотреть или поиграть.</a:t>
            </a:r>
          </a:p>
        </p:txBody>
      </p:sp>
      <p:pic>
        <p:nvPicPr>
          <p:cNvPr id="3" name="Рисунок 2"/>
          <p:cNvPicPr>
            <a:picLocks noGrp="1" noChangeAspect="1"/>
          </p:cNvPicPr>
          <p:nvPr>
            <p:ph type="pic" idx="4294967295"/>
          </p:nvPr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60360" y="2700000"/>
            <a:ext cx="2159640" cy="3312359"/>
          </a:xfr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13560" y="3600000"/>
            <a:ext cx="3106440" cy="2769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000" y="2639520"/>
            <a:ext cx="3196080" cy="2760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3F3153-71B2-40A6-85BA-59A84204BFB1}" type="slidenum">
              <a:t>9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0000" y="180000"/>
            <a:ext cx="2911679" cy="293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20000" y="3420000"/>
            <a:ext cx="2497680" cy="240768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580000" y="900000"/>
            <a:ext cx="3780000" cy="150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lum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65280" y="3448080"/>
            <a:ext cx="3114720" cy="32119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_Illustr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ture_Illustration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539</Words>
  <Application>Microsoft Office PowerPoint</Application>
  <PresentationFormat>Произвольный</PresentationFormat>
  <Paragraphs>73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Nature_Illustration</vt:lpstr>
      <vt:lpstr>Nature_Illustration1</vt:lpstr>
      <vt:lpstr>Проект «Сезонное дерево» в первой младшей группе</vt:lpstr>
      <vt:lpstr>  </vt:lpstr>
      <vt:lpstr>Презентация PowerPoint</vt:lpstr>
      <vt:lpstr>Презентация PowerPoint</vt:lpstr>
      <vt:lpstr>2 этап - Практический -Чтение художественной литературы: стихи С. Есенина «Белая берёза»; А. Прокофьева «Люблю берёзку русскую»; И. Бунина «Листопад»; И. Соколов – Микитов «В лесу» - рассказ; -Отгадывание загадок, знакомство с пословицами по теме. -Наблюдение и экскурсия деревья на участке детского сада; Цель: закрепить строение деревьев и признаки, отличающие деревьев друг от друга; -Беседа о пользе деревьев. -Рассматривание макета деревьев в группе, рассказ и описание -Игра «Деревья» (счет до 10, закрепление цвета); -Д/игры «С чьей ветки детки?»; «Укрась дерево»; «Найди тень»; «С какого дерева упал листок»; «Третий лишний» -Пазлы на тему «Деревья» -Конструирование леса из конструктора -Проведение дидактических игр, подвижных игр, различных гимнастик. -Раскраски по теме «Деревья» -Слушание песен: русская народная «Во поле береза стояла»; «Рябиновые бусы» Е.А.Гомоновой; «Ой, цветет калина»</vt:lpstr>
      <vt:lpstr>Для создания макета использовалось ДВП, которое было вырезано в форме дерева. Крона дерева съемная. Затем, контур ствола, веток и корней был обклеен картоном. Сбоку сделаны две съемные детали, по форме прилегающей земли к дереву.</vt:lpstr>
      <vt:lpstr>Ствол дерева, ветки и корни были наполнены опилками, которые смешаны с клеем для прочности. Земля под корнями — гречневая крупа смешанная с красками и клеем ПВА. Земля возле дерева выложена слоями (породами): камни, песок, крупа рисовая и макароны. Крупы также смешаны с клеем и разными оттенками красок. Норки и пенёк были оформлены с помощью мха.</vt:lpstr>
      <vt:lpstr>Для макета, мама воспитанника нашей группы, Кныш Александра Владимировна создала животных и птиц, которые обитают в нашем лесу.  Все обитатели сделаны по временам года: белый заяц, снегири, синички, дятел. Зимой для медведя будет сделана берлога. Осенью в норках появляются запасы еды для животных. Весной к взрослым животным присоединяются малыши. Все фигурки оснащены магнитами, которые крепятся к макету. Каждый ребёнок может взять животное, рассмотреть или поиграть.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Nature Illustration</dc:title>
  <dc:creator>Sony</dc:creator>
  <cp:lastModifiedBy>Sony</cp:lastModifiedBy>
  <cp:revision>10</cp:revision>
  <dcterms:created xsi:type="dcterms:W3CDTF">2021-11-01T15:16:22Z</dcterms:created>
  <dcterms:modified xsi:type="dcterms:W3CDTF">2021-11-03T07:43:13Z</dcterms:modified>
</cp:coreProperties>
</file>