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73" autoAdjust="0"/>
  </p:normalViewPr>
  <p:slideViewPr>
    <p:cSldViewPr>
      <p:cViewPr>
        <p:scale>
          <a:sx n="66" d="100"/>
          <a:sy n="66" d="100"/>
        </p:scale>
        <p:origin x="-126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268FF-A19C-436C-AC02-B4BCCC1530D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2FA6E-AADA-4150-A48B-7E519AA14A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2FA6E-AADA-4150-A48B-7E519AA14A4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2FA6E-AADA-4150-A48B-7E519AA14A4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ACEB-B604-44AB-8C52-7050D104615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DD5B-3A89-4593-833F-6A3FBDF4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ACEB-B604-44AB-8C52-7050D104615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DD5B-3A89-4593-833F-6A3FBDF4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ACEB-B604-44AB-8C52-7050D104615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DD5B-3A89-4593-833F-6A3FBDF4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ACEB-B604-44AB-8C52-7050D104615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DD5B-3A89-4593-833F-6A3FBDF4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ACEB-B604-44AB-8C52-7050D104615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DD5B-3A89-4593-833F-6A3FBDF4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ACEB-B604-44AB-8C52-7050D104615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DD5B-3A89-4593-833F-6A3FBDF4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ACEB-B604-44AB-8C52-7050D104615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DD5B-3A89-4593-833F-6A3FBDF4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ACEB-B604-44AB-8C52-7050D104615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DD5B-3A89-4593-833F-6A3FBDF4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ACEB-B604-44AB-8C52-7050D104615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DD5B-3A89-4593-833F-6A3FBDF4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ACEB-B604-44AB-8C52-7050D104615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DD5B-3A89-4593-833F-6A3FBDF4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5ACEB-B604-44AB-8C52-7050D104615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DD5B-3A89-4593-833F-6A3FBDF4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5ACEB-B604-44AB-8C52-7050D104615B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8DD5B-3A89-4593-833F-6A3FBDF4A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8" Target="../media/image7.png" Type="http://schemas.openxmlformats.org/officeDocument/2006/relationships/image"/><Relationship Id="rId3" Target="../media/image2.jpeg" Type="http://schemas.openxmlformats.org/officeDocument/2006/relationships/image"/><Relationship Id="rId7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.gif" Type="http://schemas.openxmlformats.org/officeDocument/2006/relationships/image"/><Relationship Id="rId5" Target="../media/image4.jpeg" Type="http://schemas.openxmlformats.org/officeDocument/2006/relationships/image"/><Relationship Id="rId4" Target="../media/image3.jpe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7.pn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8" Target="../media/image36.jpeg" Type="http://schemas.openxmlformats.org/officeDocument/2006/relationships/image"/><Relationship Id="rId3" Target="../media/image2.jpeg" Type="http://schemas.openxmlformats.org/officeDocument/2006/relationships/image"/><Relationship Id="rId7" Target="../media/image3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4.jpeg" Type="http://schemas.openxmlformats.org/officeDocument/2006/relationships/image"/><Relationship Id="rId5" Target="../media/image33.jpeg" Type="http://schemas.openxmlformats.org/officeDocument/2006/relationships/image"/><Relationship Id="rId4" Target="../media/image3.jpeg" Type="http://schemas.openxmlformats.org/officeDocument/2006/relationships/image"/><Relationship Id="rId9" Target="../media/image37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7" Target="../media/image41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40.jpeg" Type="http://schemas.openxmlformats.org/officeDocument/2006/relationships/image"/><Relationship Id="rId5" Target="../media/image39.jpeg" Type="http://schemas.openxmlformats.org/officeDocument/2006/relationships/image"/><Relationship Id="rId4" Target="../media/image38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3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7.jpeg" Type="http://schemas.openxmlformats.org/officeDocument/2006/relationships/image"/><Relationship Id="rId5" Target="../media/image46.jpeg" Type="http://schemas.openxmlformats.org/officeDocument/2006/relationships/image"/><Relationship Id="rId4" Target="../media/image45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1.png" Type="http://schemas.openxmlformats.org/officeDocument/2006/relationships/image"/><Relationship Id="rId5" Target="../media/image50.jpeg" Type="http://schemas.openxmlformats.org/officeDocument/2006/relationships/image"/><Relationship Id="rId4" Target="../media/image49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 ?><Relationships xmlns="http://schemas.openxmlformats.org/package/2006/relationships"><Relationship Id="rId3" Target="../media/image22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5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7.jpe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ns\Desktop\Новая папка (5)\большая-книга-20174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47664" y="5661248"/>
            <a:ext cx="604867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rgbClr val="006600"/>
                </a:solidFill>
                <a:latin typeface="Comic Sans MS" pitchFamily="66" charset="0"/>
              </a:rPr>
              <a:t>РЕБЯТАМ О ЗВЕРЯТАХ</a:t>
            </a:r>
            <a:endParaRPr lang="ru-RU" sz="3600" b="1" dirty="0">
              <a:ln w="50800"/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8" descr="2361175-f098da6a3c8f5e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343042"/>
            <a:ext cx="2802910" cy="303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4008" y="2564904"/>
            <a:ext cx="2880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omic Sans MS" pitchFamily="66" charset="0"/>
              </a:rPr>
              <a:t>Поутру здесь синицы поют,</a:t>
            </a:r>
          </a:p>
          <a:p>
            <a:pPr algn="ctr"/>
            <a:r>
              <a:rPr lang="ru-RU" sz="1400" b="1" dirty="0" smtClean="0">
                <a:latin typeface="Comic Sans MS" pitchFamily="66" charset="0"/>
              </a:rPr>
              <a:t>Барабанят веселые дятлы</a:t>
            </a:r>
          </a:p>
          <a:p>
            <a:pPr algn="ctr"/>
            <a:r>
              <a:rPr lang="ru-RU" sz="1400" b="1" dirty="0" smtClean="0">
                <a:latin typeface="Comic Sans MS" pitchFamily="66" charset="0"/>
              </a:rPr>
              <a:t>И большие вороны, как </a:t>
            </a:r>
            <a:r>
              <a:rPr lang="ru-RU" sz="1400" b="1" dirty="0" err="1" smtClean="0">
                <a:latin typeface="Comic Sans MS" pitchFamily="66" charset="0"/>
              </a:rPr>
              <a:t>шатлы</a:t>
            </a:r>
            <a:endParaRPr lang="ru-RU" sz="1400" b="1" dirty="0" smtClean="0">
              <a:latin typeface="Comic Sans MS" pitchFamily="66" charset="0"/>
            </a:endParaRPr>
          </a:p>
          <a:p>
            <a:pPr algn="ctr"/>
            <a:r>
              <a:rPr lang="ru-RU" sz="1400" b="1" dirty="0" smtClean="0">
                <a:latin typeface="Comic Sans MS" pitchFamily="66" charset="0"/>
              </a:rPr>
              <a:t>На лесные дороги садятся.</a:t>
            </a:r>
          </a:p>
          <a:p>
            <a:pPr algn="ctr"/>
            <a:endParaRPr lang="ru-RU" sz="1400" b="1" dirty="0" smtClean="0">
              <a:latin typeface="Comic Sans MS" pitchFamily="66" charset="0"/>
            </a:endParaRPr>
          </a:p>
          <a:p>
            <a:pPr algn="ctr"/>
            <a:r>
              <a:rPr lang="ru-RU" sz="1400" b="1" dirty="0" smtClean="0">
                <a:latin typeface="Comic Sans MS" pitchFamily="66" charset="0"/>
              </a:rPr>
              <a:t>Лось водицу пьет у  ручья</a:t>
            </a:r>
          </a:p>
          <a:p>
            <a:pPr algn="ctr"/>
            <a:r>
              <a:rPr lang="ru-RU" sz="1400" b="1" dirty="0" smtClean="0">
                <a:latin typeface="Comic Sans MS" pitchFamily="66" charset="0"/>
              </a:rPr>
              <a:t>Бурундук собирает орешки</a:t>
            </a:r>
          </a:p>
          <a:p>
            <a:pPr algn="ctr"/>
            <a:r>
              <a:rPr lang="ru-RU" sz="1400" b="1" dirty="0" smtClean="0">
                <a:latin typeface="Comic Sans MS" pitchFamily="66" charset="0"/>
              </a:rPr>
              <a:t>Ну а шустрые белки на ветке</a:t>
            </a:r>
          </a:p>
          <a:p>
            <a:pPr algn="ctr"/>
            <a:r>
              <a:rPr lang="ru-RU" sz="1400" b="1" dirty="0" smtClean="0">
                <a:latin typeface="Comic Sans MS" pitchFamily="66" charset="0"/>
              </a:rPr>
              <a:t>Суетясь </a:t>
            </a:r>
            <a:r>
              <a:rPr lang="ru-RU" sz="1400" b="1" dirty="0" smtClean="0">
                <a:latin typeface="Comic Sans MS" pitchFamily="66" charset="0"/>
              </a:rPr>
              <a:t>провожают </a:t>
            </a:r>
            <a:r>
              <a:rPr lang="ru-RU" sz="1400" b="1" dirty="0" smtClean="0">
                <a:latin typeface="Comic Sans MS" pitchFamily="66" charset="0"/>
              </a:rPr>
              <a:t>тебя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51315">
            <a:off x="175393" y="305539"/>
            <a:ext cx="2267744" cy="1516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4665">
            <a:off x="6903938" y="439616"/>
            <a:ext cx="1990939" cy="1495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3" descr="C:\Users\Dns\Desktop\Новая папка (5)\37623_html_m3eaf41a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466489">
            <a:off x="316747" y="5662869"/>
            <a:ext cx="1227099" cy="893291"/>
          </a:xfrm>
          <a:prstGeom prst="rect">
            <a:avLst/>
          </a:prstGeom>
          <a:noFill/>
        </p:spPr>
      </p:pic>
      <p:pic>
        <p:nvPicPr>
          <p:cNvPr id="12" name="Picture 5" descr="C:\Users\Dns\Desktop\Новая папка (5)\1009.jp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 rot="2428931">
            <a:off x="259941" y="2569754"/>
            <a:ext cx="1129271" cy="1217202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192357">
            <a:off x="7750836" y="5687778"/>
            <a:ext cx="1267582" cy="99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0303" y="2636912"/>
            <a:ext cx="1333697" cy="159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ns\Desktop\Новая папка (5)\большая-книга-20174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573325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ЛОСЬ</a:t>
            </a:r>
            <a:endParaRPr lang="ru-RU" sz="4000" b="1" dirty="0">
              <a:solidFill>
                <a:srgbClr val="00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212700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76672"/>
            <a:ext cx="2052227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647305">
            <a:off x="160798" y="5558282"/>
            <a:ext cx="1267582" cy="99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059196">
            <a:off x="7711944" y="5560603"/>
            <a:ext cx="1267582" cy="99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67744" y="3861048"/>
            <a:ext cx="2141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Самцы носят на голове гигантские рога, которые сбрасывают каждую зиму. Эти рога помогают лосям лучше слышать.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2852936"/>
            <a:ext cx="2699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 У лосей чрезвычайно чувствительные носы. Волки знают об этом свойстве, поэтому при нападении иногда могут схватить зверя за нос. От сильной боли лося парализует, и он не может сопротивляться хищнику.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2492896"/>
            <a:ext cx="2592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Лоси крупные и тяжелые, у них вытянутые морды и массивные головы, короткие хвостики, горб на спине и огромные уши, которыми звери могут вращать.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***</a:t>
            </a:r>
            <a:endParaRPr lang="ru-RU" sz="12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780928"/>
            <a:ext cx="18356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omic Sans MS" pitchFamily="66" charset="0"/>
              </a:rPr>
              <a:t>«Горбоносый, длинноногий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omic Sans MS" pitchFamily="66" charset="0"/>
              </a:rPr>
              <a:t> Великан </a:t>
            </a:r>
            <a:r>
              <a:rPr lang="ru-RU" sz="1200" b="1" dirty="0" err="1" smtClean="0">
                <a:solidFill>
                  <a:srgbClr val="C00000"/>
                </a:solidFill>
                <a:latin typeface="Comic Sans MS" pitchFamily="66" charset="0"/>
              </a:rPr>
              <a:t>ветвисторогий</a:t>
            </a:r>
            <a:r>
              <a:rPr lang="ru-RU" sz="1200" b="1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omic Sans MS" pitchFamily="66" charset="0"/>
              </a:rPr>
              <a:t> Ест траву, кустов побеги, 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omic Sans MS" pitchFamily="66" charset="0"/>
              </a:rPr>
              <a:t> С ним тягаться трудно в беге» 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ns\Desktop\Новая папка (5)\большая-книга-20174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4008" y="2780928"/>
            <a:ext cx="28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atin typeface="Comic Sans MS" pitchFamily="66" charset="0"/>
              </a:rPr>
              <a:t>Кедры  в  озеро  глядятся, 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 Скалы грозно  </a:t>
            </a:r>
            <a:r>
              <a:rPr lang="ru-RU" b="1" dirty="0" smtClean="0">
                <a:latin typeface="Comic Sans MS" pitchFamily="66" charset="0"/>
              </a:rPr>
              <a:t>громоздятся</a:t>
            </a:r>
            <a:r>
              <a:rPr lang="ru-RU" b="1" dirty="0" smtClean="0">
                <a:latin typeface="Comic Sans MS" pitchFamily="66" charset="0"/>
              </a:rPr>
              <a:t>, 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 И  прозрачная вода 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 Здесь </a:t>
            </a:r>
            <a:r>
              <a:rPr lang="ru-RU" b="1" dirty="0" smtClean="0">
                <a:latin typeface="Comic Sans MS" pitchFamily="66" charset="0"/>
              </a:rPr>
              <a:t>холодная </a:t>
            </a:r>
            <a:r>
              <a:rPr lang="ru-RU" b="1" dirty="0" smtClean="0">
                <a:latin typeface="Comic Sans MS" pitchFamily="66" charset="0"/>
              </a:rPr>
              <a:t>всегда.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Содержимое 8" descr="2361175-f098da6a3c8f5e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343042"/>
            <a:ext cx="2802910" cy="303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79712" y="566124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Зеленая тайга</a:t>
            </a:r>
            <a:endParaRPr lang="ru-RU" sz="3600" b="1" dirty="0">
              <a:solidFill>
                <a:srgbClr val="00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51315">
            <a:off x="175393" y="305539"/>
            <a:ext cx="2267744" cy="1516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96712">
            <a:off x="6844318" y="435348"/>
            <a:ext cx="2072545" cy="1453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2204864"/>
            <a:ext cx="1203523" cy="17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51736"/>
            <a:ext cx="1694706" cy="120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276872"/>
            <a:ext cx="140017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6866" y="5229200"/>
            <a:ext cx="1237134" cy="142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ns\Desktop\Новая папка (5)\большая-книга-20174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C:\Users\Dns\Desktop\Новая папка (5)\0_b8dc9_be92f890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60648"/>
            <a:ext cx="1630363" cy="2259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Dns\Desktop\Новая папка (5)\282562_html_m633d4e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1800200" cy="2130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558924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КЕДР – сосна кедровая</a:t>
            </a:r>
            <a:endParaRPr lang="ru-RU" sz="3600" b="1" dirty="0">
              <a:solidFill>
                <a:srgbClr val="00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2492896"/>
            <a:ext cx="26460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Названы сосны кедрами неслучайно. Согласно одной из легенд, Петр I, вернувшись в Россию из Голландии, приказал найти дерево, что по свойствам не уступало бы кедру, из которого строили самые качественные и крепкие корабли. Похожее растение было найдено в Сибири. Им оказалась сосна, которая с этого момента получила новое название – кедр сибирский.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3861048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***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Кедровые орехи богаты витаминами , и содержат в себе огромное количество минералов. 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52320" y="2780928"/>
            <a:ext cx="16916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«И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з обычного дерева среднего размера можно изготовить примерно 170 000 карандашей»</a:t>
            </a:r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2420888"/>
            <a:ext cx="2664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Ему немало сотен лет.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В тулуп зеленый он одет.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Хотя в глухой тайге растет,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Ему всегда большой почет.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Ведь и для взрослых, для ребят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Он очень шишками богат.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А в шишках, что ни говори,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Орешки вкусные внутри.</a:t>
            </a:r>
            <a:endParaRPr lang="ru-RU" sz="12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996952"/>
            <a:ext cx="1655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«В недрах леса выдры в гетрах тырят в вёдра ядра кедров»</a:t>
            </a:r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733256"/>
            <a:ext cx="1419705" cy="93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Dns\Desktop\Новая папка (5)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5589240"/>
            <a:ext cx="1403648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ns\Desktop\Новая папка (5)\большая-книга-20174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066" y="188640"/>
            <a:ext cx="2473666" cy="2030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88640"/>
            <a:ext cx="1657071" cy="2209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6016" y="2564904"/>
            <a:ext cx="28083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Ангарская сосна уникальна тем, что даже после того, как она будет срублена, продолжает выделять в воздух фитонциды. Именно поэтому дома, построенные из древесины Ангарской сосны, благотворно воздействуют на здоровье и организм в целом, создают благоприятную атмосферу и природный чистый воздух в помещении. Нет дерева выше сосны.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3501008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Ангарская сосна широко применяется в отделке и строительстве.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2708920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Она имеет прямой и ровный ствол, его высота достигает 50 метров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429000"/>
            <a:ext cx="1296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Comic Sans MS" pitchFamily="66" charset="0"/>
              </a:rPr>
              <a:t>«Нет дерева выше сосны»</a:t>
            </a:r>
            <a:endParaRPr lang="ru-RU" sz="1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429309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Сосновые места идеальные для роста белых грибов.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580526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Comic Sans MS" pitchFamily="66" charset="0"/>
              </a:rPr>
              <a:t>СОСНА</a:t>
            </a:r>
            <a:endParaRPr lang="ru-RU" sz="36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ns\Desktop\Новая папка (5)\большая-книга-20174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566124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Comic Sans MS" pitchFamily="66" charset="0"/>
              </a:rPr>
              <a:t>Съедобные </a:t>
            </a:r>
            <a:r>
              <a:rPr lang="ru-RU" sz="3600" b="1" dirty="0" smtClean="0">
                <a:solidFill>
                  <a:srgbClr val="006600"/>
                </a:solidFill>
                <a:latin typeface="Comic Sans MS" pitchFamily="66" charset="0"/>
              </a:rPr>
              <a:t>ГРИБЫ</a:t>
            </a:r>
            <a:endParaRPr lang="ru-RU" sz="36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900070" cy="2481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91680" y="35010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В народе его часто причисляют к так называемым «благородным грибам» и именуют «царём грибов»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Свое название Белый гриб получил благодаря своей белой мякоти, которая не меняет свой цвет на срезе и при сушке.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96336" y="2492896"/>
            <a:ext cx="1547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Говорят, что «собирая грибы, нельзя громко разговаривать или ругаться, иначе они спрячутся»</a:t>
            </a:r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2492896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omic Sans MS" pitchFamily="66" charset="0"/>
              </a:rPr>
              <a:t>БОРОВИК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На поляне лесной,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 Под могучей сосной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 Стоит старый старичок,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 На нем бурый колпачок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 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99695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omic Sans MS" pitchFamily="66" charset="0"/>
              </a:rPr>
              <a:t>«Не </a:t>
            </a:r>
            <a:r>
              <a:rPr lang="ru-RU" sz="1200" b="1" dirty="0" err="1" smtClean="0">
                <a:solidFill>
                  <a:srgbClr val="C00000"/>
                </a:solidFill>
                <a:latin typeface="Comic Sans MS" pitchFamily="66" charset="0"/>
              </a:rPr>
              <a:t>поклонясь</a:t>
            </a:r>
            <a:r>
              <a:rPr lang="ru-RU" sz="1200" b="1" dirty="0" smtClean="0">
                <a:solidFill>
                  <a:srgbClr val="C00000"/>
                </a:solidFill>
                <a:latin typeface="Comic Sans MS" pitchFamily="66" charset="0"/>
              </a:rPr>
              <a:t> грибу в ножки.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omic Sans MS" pitchFamily="66" charset="0"/>
              </a:rPr>
              <a:t> Не поднять его в лукошко»</a:t>
            </a:r>
            <a:endParaRPr lang="ru-RU" sz="1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8" name="Picture 4" descr="C:\Users\Dns\Desktop\Новая папка (5)\podosinovik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60648"/>
            <a:ext cx="1653934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788024" y="2492896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omic Sans MS" pitchFamily="66" charset="0"/>
              </a:rPr>
              <a:t>ПОДОСИНОВИК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Я в красной шапочке расту 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 Среди корней осиновых, 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 Меня узнаешь за версту, 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 Зовусь я ... </a:t>
            </a:r>
            <a:endParaRPr lang="ru-RU" sz="12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3573016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Красивый крупный гриб с мясистой шляпкой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Ножка Подосиновика крепкая, мясистая, белого цвета с продолговатыми чешуйками.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При разрезе (или на изломе) она начинает быстро менять цвет: вначале становится розовой, затем темно-синей и даже черной.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05369" flipH="1">
            <a:off x="7486896" y="5365438"/>
            <a:ext cx="1463596" cy="1242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2858">
            <a:off x="145047" y="5569753"/>
            <a:ext cx="1441461" cy="960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ns\Desktop\Новая папка (5)\большая-книга-20174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6" cy="208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31659">
            <a:off x="7533624" y="5454934"/>
            <a:ext cx="1568624" cy="96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24485">
            <a:off x="136539" y="5435440"/>
            <a:ext cx="1539363" cy="102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63688" y="2492896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omic Sans MS" pitchFamily="66" charset="0"/>
              </a:rPr>
              <a:t>ЧЕРНИКА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Много темно-синих бус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Кто-то уронил на куст.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Их в лукошко собери-ка.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Эти бусины — ...</a:t>
            </a:r>
            <a:endParaRPr lang="ru-RU" sz="12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3501008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Название «черника» растение получило от цвета ягод и от того, что они чернят руки и рот.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4077072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latin typeface="Comic Sans MS" pitchFamily="66" charset="0"/>
              </a:rPr>
              <a:t>В прежние времена спелые плоды черники применяли для получения природного красителя, который использовали для окрашивания в фиолетовый цвет.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284984"/>
            <a:ext cx="1763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«Сладка ягода, да низко растет»</a:t>
            </a:r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96336" y="2924944"/>
            <a:ext cx="1547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omic Sans MS" pitchFamily="66" charset="0"/>
              </a:rPr>
              <a:t>Название «брусника» происходит от слова «</a:t>
            </a:r>
            <a:r>
              <a:rPr lang="ru-RU" sz="1200" b="1" dirty="0" err="1" smtClean="0">
                <a:solidFill>
                  <a:srgbClr val="C00000"/>
                </a:solidFill>
                <a:latin typeface="Comic Sans MS" pitchFamily="66" charset="0"/>
              </a:rPr>
              <a:t>брусвяный</a:t>
            </a:r>
            <a:r>
              <a:rPr lang="ru-RU" sz="1200" b="1" dirty="0" smtClean="0">
                <a:solidFill>
                  <a:srgbClr val="C00000"/>
                </a:solidFill>
                <a:latin typeface="Comic Sans MS" pitchFamily="66" charset="0"/>
              </a:rPr>
              <a:t>», что значит «красный</a:t>
            </a:r>
            <a:r>
              <a:rPr lang="ru-RU" sz="1200" b="1" dirty="0" smtClean="0">
                <a:latin typeface="Comic Sans MS" pitchFamily="66" charset="0"/>
              </a:rPr>
              <a:t>».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4008" y="2492896"/>
            <a:ext cx="2952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omic Sans MS" pitchFamily="66" charset="0"/>
              </a:rPr>
              <a:t>БРУСНИКА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Существует легенда, </a:t>
            </a:r>
            <a:r>
              <a:rPr lang="ru-RU" sz="1200" b="1" dirty="0" smtClean="0">
                <a:latin typeface="Comic Sans MS" pitchFamily="66" charset="0"/>
              </a:rPr>
              <a:t>согласно которой</a:t>
            </a:r>
            <a:r>
              <a:rPr lang="ru-RU" sz="1200" b="1" dirty="0" smtClean="0">
                <a:latin typeface="Comic Sans MS" pitchFamily="66" charset="0"/>
              </a:rPr>
              <a:t>, </a:t>
            </a:r>
            <a:r>
              <a:rPr lang="ru-RU" sz="1200" b="1" dirty="0" smtClean="0">
                <a:latin typeface="Comic Sans MS" pitchFamily="66" charset="0"/>
              </a:rPr>
              <a:t>добрая ласточка набрала в рот капельки живой воды, мечтая этой водой окропить всё человечество, чтобы подарить ему бессмертие. </a:t>
            </a:r>
            <a:r>
              <a:rPr lang="ru-RU" sz="1200" b="1" dirty="0" smtClean="0">
                <a:latin typeface="Comic Sans MS" pitchFamily="66" charset="0"/>
              </a:rPr>
              <a:t>К</a:t>
            </a:r>
            <a:r>
              <a:rPr lang="ru-RU" sz="1200" b="1" dirty="0" smtClean="0">
                <a:latin typeface="Comic Sans MS" pitchFamily="66" charset="0"/>
              </a:rPr>
              <a:t>огда </a:t>
            </a:r>
            <a:r>
              <a:rPr lang="ru-RU" sz="1200" b="1" dirty="0" smtClean="0">
                <a:latin typeface="Comic Sans MS" pitchFamily="66" charset="0"/>
              </a:rPr>
              <a:t>ласточка летела, её ужалила злая оса, </a:t>
            </a:r>
            <a:r>
              <a:rPr lang="ru-RU" sz="1200" b="1" dirty="0" smtClean="0">
                <a:latin typeface="Comic Sans MS" pitchFamily="66" charset="0"/>
              </a:rPr>
              <a:t>п</a:t>
            </a:r>
            <a:r>
              <a:rPr lang="ru-RU" sz="1200" b="1" dirty="0" smtClean="0">
                <a:latin typeface="Comic Sans MS" pitchFamily="66" charset="0"/>
              </a:rPr>
              <a:t>тичке </a:t>
            </a:r>
            <a:r>
              <a:rPr lang="ru-RU" sz="1200" b="1" dirty="0" smtClean="0">
                <a:latin typeface="Comic Sans MS" pitchFamily="66" charset="0"/>
              </a:rPr>
              <a:t>стало больно, и она открыла рот, чтобы  вскрикнуть от боли. Вода, 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ru-RU" sz="1200" b="1" dirty="0" smtClean="0">
                <a:latin typeface="Comic Sans MS" pitchFamily="66" charset="0"/>
              </a:rPr>
              <a:t>пролилась. Люди бессмертными не стали, но когда капли падали на землю с неба, они попали на кедр, ель, сосну и бруснику, благодаря чему эти растения стали вечнозелеными.</a:t>
            </a:r>
            <a:endParaRPr lang="ru-RU" sz="1200" b="1" dirty="0">
              <a:latin typeface="Comic Sans MS" pitchFamily="66" charset="0"/>
            </a:endParaRPr>
          </a:p>
        </p:txBody>
      </p:sp>
      <p:pic>
        <p:nvPicPr>
          <p:cNvPr id="1027" name="Picture 3" descr="C:\Users\Dns\Desktop\Новая папка (5)\berries-22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32656"/>
            <a:ext cx="2021498" cy="1826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843808" y="573325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Comic Sans MS" pitchFamily="66" charset="0"/>
              </a:rPr>
              <a:t>ЯГОДЫ</a:t>
            </a:r>
            <a:endParaRPr lang="ru-RU" sz="36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ns\Desktop\Новая папка (5)\большая-книга-20174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028" name="Picture 4" descr="large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5331"/>
            <a:ext cx="2304255" cy="1881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619672" y="2420888"/>
            <a:ext cx="29523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Он и летом, и зимой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Ходит в шубке дорогой.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 ветки прыг и наутек,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Маленький пушной зверек.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66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***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63688" y="3573016"/>
            <a:ext cx="280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Соболь – хищное животное, он очень любит кедровые орешки. Маленький рост не мешает ему быть отважным и очень сильным. </a:t>
            </a:r>
            <a:r>
              <a:rPr lang="ru-RU" sz="12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Соболь умеет урчать, как кошка.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2420888"/>
            <a:ext cx="280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Соболю не страшны сибирские морозы. К зиме мех у него становится густым, пушистым, красивым и прочным. Мех соболя с царских времен называли «мягким золотом».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***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Живет в тайге сибирской </a:t>
            </a:r>
            <a:endParaRPr lang="ru-RU" sz="1200" dirty="0" smtClean="0">
              <a:latin typeface="Comic Sans MS" pitchFamily="66" charset="0"/>
            </a:endParaRP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 Зверек такой пушистый.  </a:t>
            </a:r>
            <a:endParaRPr lang="ru-RU" sz="1200" dirty="0" smtClean="0">
              <a:latin typeface="Comic Sans MS" pitchFamily="66" charset="0"/>
            </a:endParaRP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 Соболем его зовут,  </a:t>
            </a:r>
            <a:endParaRPr lang="ru-RU" sz="1200" dirty="0" smtClean="0">
              <a:latin typeface="Comic Sans MS" pitchFamily="66" charset="0"/>
            </a:endParaRP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 Шустрый он и очень крут.  </a:t>
            </a:r>
            <a:endParaRPr lang="ru-RU" sz="1200" dirty="0" smtClean="0">
              <a:latin typeface="Comic Sans MS" pitchFamily="66" charset="0"/>
            </a:endParaRP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 За ним охотятся в лесу,  </a:t>
            </a:r>
            <a:endParaRPr lang="ru-RU" sz="1200" dirty="0" smtClean="0">
              <a:latin typeface="Comic Sans MS" pitchFamily="66" charset="0"/>
            </a:endParaRP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 Ведь мех - пушинка на весу.  </a:t>
            </a:r>
            <a:endParaRPr lang="ru-RU" sz="1200" dirty="0" smtClean="0">
              <a:latin typeface="Comic Sans MS" pitchFamily="66" charset="0"/>
            </a:endParaRP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 Но это маленький зверек,  </a:t>
            </a:r>
            <a:endParaRPr lang="ru-RU" sz="1200" dirty="0" smtClean="0">
              <a:latin typeface="Comic Sans MS" pitchFamily="66" charset="0"/>
            </a:endParaRP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 На шубку надо много шкурок. </a:t>
            </a:r>
            <a:endParaRPr lang="ru-RU" sz="1200" dirty="0" smtClean="0">
              <a:latin typeface="Comic Sans MS" pitchFamily="66" charset="0"/>
            </a:endParaRP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 Совсем ведь людям невдомёк - </a:t>
            </a:r>
            <a:endParaRPr lang="ru-RU" sz="1200" dirty="0" smtClean="0">
              <a:latin typeface="Comic Sans MS" pitchFamily="66" charset="0"/>
            </a:endParaRP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 Исчезнет скоро </a:t>
            </a:r>
            <a:r>
              <a:rPr lang="ru-RU" sz="1200" b="1" dirty="0" err="1" smtClean="0">
                <a:latin typeface="Comic Sans MS" pitchFamily="66" charset="0"/>
              </a:rPr>
              <a:t>соболёк</a:t>
            </a:r>
            <a:r>
              <a:rPr lang="ru-RU" sz="1200" b="1" dirty="0" smtClean="0">
                <a:latin typeface="Comic Sans MS" pitchFamily="66" charset="0"/>
              </a:rPr>
              <a:t>.</a:t>
            </a:r>
            <a:endParaRPr lang="ru-RU" sz="1200" dirty="0" smtClean="0">
              <a:latin typeface="Comic Sans MS" pitchFamily="66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566124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СОБОЛЬ</a:t>
            </a:r>
            <a:endParaRPr lang="ru-RU" sz="4000" b="1" dirty="0">
              <a:solidFill>
                <a:srgbClr val="00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Dns\Desktop\Новая папка (5)\sobo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273564">
            <a:off x="194511" y="5475512"/>
            <a:ext cx="1313071" cy="108418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2996952"/>
            <a:ext cx="1619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«Соболь перескочит, собака заскулит» </a:t>
            </a:r>
            <a:endParaRPr lang="ru-RU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24328" y="2924944"/>
            <a:ext cx="16196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«На рогоже сидя,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 соболях не рассуждают»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4" name="Picture 2" descr="C:\Users\Dns\Desktop\Новая папка (5)\sobo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531564">
            <a:off x="7636444" y="5485151"/>
            <a:ext cx="1313071" cy="1084186"/>
          </a:xfrm>
          <a:prstGeom prst="rect">
            <a:avLst/>
          </a:prstGeom>
          <a:noFill/>
        </p:spPr>
      </p:pic>
      <p:pic>
        <p:nvPicPr>
          <p:cNvPr id="2" name="Picture 3" descr="C:\Users\Dns\Desktop\Новая папка (5)\decffde91d1b68d9429e1530f7fd59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04664"/>
            <a:ext cx="2081925" cy="1549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ns\Desktop\Новая папка (5)\большая-книга-20174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051" name="Picture 3" descr="C:\Users\Dns\Desktop\Новая папка (5)\37623_html_m3eaf41a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466489">
            <a:off x="316747" y="5662869"/>
            <a:ext cx="1227099" cy="8932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2492896"/>
            <a:ext cx="280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Он всю зиму в шубе спал,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Лапу бурую сосал,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А проснувшись, стал реветь.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Этот зверь лесной... 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***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Медведи только кажутся неуклюжими, но на самом деле с координацией и передвижением у них все в порядке. Они хорошо лазают по деревьям, ныряют и бегают. Средняя скорость, с которой бегает бурый медведь – 55 километров в час.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564904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***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У индейцев есть поверье, что медведи являются человеческой расой. И свои убеждения они подтверждают тем, что у них по пять пальцев на лапах, все представители их рода имеют общие характерные особенности, а также медведи  могут ходить и бегать на двух лапах и у них портятся зубы от сладкого, как и у человека.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068960"/>
            <a:ext cx="1656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«Медведь неуклюж, да дюж»</a:t>
            </a:r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Picture 3" descr="C:\Users\Dns\Desktop\Новая папка (5)\37623_html_m3eaf41a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75636">
            <a:off x="7772380" y="5679023"/>
            <a:ext cx="1227099" cy="89329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668344" y="2996952"/>
            <a:ext cx="1475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«Медведь одну лапу сосет, да всю зиму живет»</a:t>
            </a:r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3" name="Picture 5" descr="C:\Users\Dns\Desktop\Новая папка (5)\y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2016224" cy="2154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C:\Users\Dns\Desktop\Новая папка (5)\mzl.pzpzkosn.1024x1024-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32656"/>
            <a:ext cx="2080324" cy="1729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2195736" y="566124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БУРЫЙ МЕДВЕДЬ</a:t>
            </a:r>
            <a:endParaRPr lang="ru-RU" sz="4000" b="1" dirty="0">
              <a:solidFill>
                <a:srgbClr val="00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ns\Desktop\Новая папка (5)\большая-книга-20174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074" name="Picture 2" descr="C:\Users\Dns\Desktop\Новая папка (5)\konspekt-nod-po-ekologicheskomu-vospitaniyu-progulka-po-lesu20-300x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765215">
            <a:off x="181660" y="5539142"/>
            <a:ext cx="1216696" cy="1038247"/>
          </a:xfrm>
          <a:prstGeom prst="rect">
            <a:avLst/>
          </a:prstGeom>
          <a:noFill/>
        </p:spPr>
      </p:pic>
      <p:pic>
        <p:nvPicPr>
          <p:cNvPr id="4" name="Picture 2" descr="C:\Users\Dns\Desktop\Новая папка (5)\konspekt-nod-po-ekologicheskomu-vospitaniyu-progulka-po-lesu20-300x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40472">
            <a:off x="7745644" y="5539143"/>
            <a:ext cx="1216696" cy="1038247"/>
          </a:xfrm>
          <a:prstGeom prst="rect">
            <a:avLst/>
          </a:prstGeom>
          <a:noFill/>
        </p:spPr>
      </p:pic>
      <p:pic>
        <p:nvPicPr>
          <p:cNvPr id="3075" name="Picture 3" descr="C:\Users\Dns\Desktop\Новая папка (5)\squirrel-x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35798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Dns\Desktop\Новая папка (5)\109754544_large_bel2jpgRRRRR_RRSRRRRRRR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04664"/>
            <a:ext cx="2243549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63688" y="2420888"/>
            <a:ext cx="28083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***Рыжий маленький зверёк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 По деревьям прыг да скок.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 Он живёт не на земле,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 А на дереве в дупле.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Рыжий хвостик тут и там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 Промелькнул вдруг по кустам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 Смотрит в след ей девочка,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 Знает это...</a:t>
            </a:r>
          </a:p>
          <a:p>
            <a:pPr algn="ctr"/>
            <a:endParaRPr lang="ru-RU" sz="12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«белка песенки поет, да орешки все грызет» - больше всего они любят семена кедра или кедровой сосны (кедровые орешки), если таких нет, тогда предпочитают семена ели, затем лиственницы и, наконец, семена сосны обыкновенной, 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564904"/>
            <a:ext cx="27363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Пушистый, длинный хвостик - вот основное отличие мира </a:t>
            </a:r>
            <a:r>
              <a:rPr lang="ru-RU" sz="1200" b="1" dirty="0" err="1" smtClean="0">
                <a:latin typeface="Comic Sans MS" pitchFamily="66" charset="0"/>
              </a:rPr>
              <a:t>бельчёнышей</a:t>
            </a:r>
            <a:r>
              <a:rPr lang="ru-RU" sz="1200" b="1" dirty="0" smtClean="0">
                <a:latin typeface="Comic Sans MS" pitchFamily="66" charset="0"/>
              </a:rPr>
              <a:t>. Так выбирая себе подружку, он всегда отдаст предпочтение белке с шикарным хвостом, нежели «увядшим».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***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Кроме красоты и эстетики, хвост выполняет и другие, немаловажные функции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Если хвост окунется в воду - белка не сможет остаться на плаву и просто утонет.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558924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БЕЛКА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996952"/>
            <a:ext cx="15476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«Белку ловить - только ножки отбить»</a:t>
            </a:r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ns\Desktop\Новая папка (5)\большая-книга-20174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5661248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ОНДАТРА</a:t>
            </a:r>
            <a:endParaRPr lang="ru-RU" sz="4000" b="1" dirty="0">
              <a:solidFill>
                <a:srgbClr val="00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C:\Users\Dns\Desktop\Новая папка (5)\Muskrat in 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7979" y="476672"/>
            <a:ext cx="1976504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Dns\Desktop\Новая папка (5)\10494_G_1384831681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35716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835696" y="2420888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Крыса мускусная я,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 В норке вся моя семья.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 Сама норка — на горе,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 А вход в </a:t>
            </a:r>
            <a:r>
              <a:rPr lang="ru-RU" sz="1200" b="1" dirty="0" err="1" smtClean="0">
                <a:solidFill>
                  <a:srgbClr val="006600"/>
                </a:solidFill>
                <a:latin typeface="Comic Sans MS" pitchFamily="66" charset="0"/>
              </a:rPr>
              <a:t>норочку</a:t>
            </a:r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 — в воде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3356992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***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Крупный грызун-вегетарианец, напоминающий внешне  большую крысу. На суше ондатра весьма неповоротлива, к тому же она не может похвастаться хорошим зрением и обонянием. </a:t>
            </a:r>
          </a:p>
          <a:p>
            <a:pPr algn="ctr"/>
            <a:endParaRPr lang="ru-RU" sz="12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ctr"/>
            <a:endParaRPr lang="ru-RU" sz="1200" b="1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2492896"/>
            <a:ext cx="2843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***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Зато зверек хорошо плавает и ныряет, на глубине без воздуха может находиться около 15 минут. 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***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Свои норы грызун роет в высоких берегах реки Ангары. Зверь строит хатки из крепких стеблей водных растений, обмазанных для прочности илом.</a:t>
            </a:r>
          </a:p>
          <a:p>
            <a:r>
              <a:rPr lang="ru-RU" sz="1200" b="1" dirty="0" smtClean="0">
                <a:latin typeface="Comic Sans MS" pitchFamily="66" charset="0"/>
              </a:rPr>
              <a:t>В таких хатках температура никогда даже в лютые морозы, не опускается ниже нуля.</a:t>
            </a:r>
          </a:p>
          <a:p>
            <a:pPr algn="ctr"/>
            <a:endParaRPr lang="ru-RU" sz="1200" b="1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4101" name="Picture 5" descr="C:\Users\Dns\Desktop\Новая папка (5)\1009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7707692">
            <a:off x="263111" y="5428732"/>
            <a:ext cx="1129271" cy="1217202"/>
          </a:xfrm>
          <a:prstGeom prst="rect">
            <a:avLst/>
          </a:prstGeom>
          <a:noFill/>
        </p:spPr>
      </p:pic>
      <p:pic>
        <p:nvPicPr>
          <p:cNvPr id="11" name="Picture 5" descr="C:\Users\Dns\Desktop\Новая папка (5)\1009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3017300">
            <a:off x="7736448" y="5430656"/>
            <a:ext cx="1152761" cy="12425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ns\Desktop\Новая папка (5)\большая-книга-20174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5661248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ЗАЯЦ</a:t>
            </a:r>
            <a:endParaRPr lang="ru-RU" sz="4000" b="1" dirty="0">
              <a:solidFill>
                <a:srgbClr val="00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C:\Users\Dns\Desktop\Новая папка (5)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1"/>
            <a:ext cx="193284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Dns\Desktop\Новая папка (5)\прыке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6672"/>
            <a:ext cx="2140912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Dns\Desktop\Новая папка (5)\U0i_guDyDG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468946">
            <a:off x="230431" y="5384039"/>
            <a:ext cx="1181685" cy="1096341"/>
          </a:xfrm>
          <a:prstGeom prst="rect">
            <a:avLst/>
          </a:prstGeom>
          <a:noFill/>
        </p:spPr>
      </p:pic>
      <p:pic>
        <p:nvPicPr>
          <p:cNvPr id="7" name="Picture 4" descr="C:\Users\Dns\Desktop\Новая папка (5)\U0i_guDyDG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345662">
            <a:off x="7773634" y="5517170"/>
            <a:ext cx="1181685" cy="109634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07704" y="2492896"/>
            <a:ext cx="2483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Бегают зайцы, отталкиваясь от земли сразу двумя задними ногами, время летят в воздухе и приземляются то на одну, то на другую короткую переднюю лапу. 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***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3789040"/>
            <a:ext cx="2736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Большие глаза расположены по бокам головы и могут смотреть в противоположные стороны, так что угол зрения составляет– полный круг – и заяц способен заметить опасность с любой стороны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2420888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Длинные уши спасают животных от перегрева, активно выводя тепло из организма.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***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3356992"/>
            <a:ext cx="2160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Для общения со своими родственниками, зайцы используют «барабанную дробь», которую выбивают своими лапками, сообщая, что территория занята.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852936"/>
            <a:ext cx="1224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«За двумя зайцами погонишься — ни одного не поймаешь</a:t>
            </a:r>
            <a:r>
              <a:rPr lang="ru-RU" sz="1400" b="1" dirty="0" smtClean="0">
                <a:solidFill>
                  <a:srgbClr val="C00000"/>
                </a:solidFill>
              </a:rPr>
              <a:t>»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40352" y="3068960"/>
            <a:ext cx="12241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«Зайца на барабан не выманишь»</a:t>
            </a:r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ns\Desktop\Новая папка (5)\большая-книга-20174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5661248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ЛИСА</a:t>
            </a:r>
            <a:endParaRPr lang="ru-RU" sz="4000" b="1" dirty="0">
              <a:solidFill>
                <a:srgbClr val="00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Dns\Desktop\Новая папка (5)\clip-art-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800200" cy="2035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Dns\Desktop\Новая папка (5)\1302103729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76672"/>
            <a:ext cx="2009800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647719">
            <a:off x="102008" y="5616241"/>
            <a:ext cx="1370358" cy="87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439850">
            <a:off x="7711195" y="5604452"/>
            <a:ext cx="1370358" cy="87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16016" y="3933056"/>
            <a:ext cx="2736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Интересна лисья охота. Лиса прислушивается. Услышав дичь, лиса подпрыгивает. Затем приземляется, схватив жертву передними лапами и зубами. Прыгать лиса будет до тех пор, пока не поймает дичь.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4509120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Строительством нор лиса не любит заниматься. Она занимает чужие Дождавшись ухода хозяев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242088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Лисица… Можно ли найти в народном фольклоре более хитрое существо? 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3068960"/>
            <a:ext cx="2952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Мало кто знает, что лиса умеет издавать звуки, схожие с множеством других типом млекопитающих. Собачий лай, вой волка, рев льва. Да, некоторые птицы путают с песней своих сородичей.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***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2492896"/>
            <a:ext cx="2664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На самом же деле – по характеру лис не вор. Истинный хищник, который выходит на охоту – не возьмет чужой добычи, потому как это по их «кодексу чести» не предусмотрено.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***</a:t>
            </a:r>
            <a:endParaRPr lang="ru-RU" sz="12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852936"/>
            <a:ext cx="1368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«Лиса живет хитростью, а заяц прыткостью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68344" y="2708920"/>
            <a:ext cx="1475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omic Sans MS" pitchFamily="66" charset="0"/>
              </a:rPr>
              <a:t>«Хвост пушистый, мех золотистый,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omic Sans MS" pitchFamily="66" charset="0"/>
              </a:rPr>
              <a:t> В лесу живет, кур в деревне крадёт»</a:t>
            </a:r>
            <a:endParaRPr lang="ru-RU" sz="1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ns\Desktop\Новая папка (5)\большая-книга-20174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566124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ВОЛК</a:t>
            </a:r>
            <a:endParaRPr lang="ru-RU" sz="4000" b="1" dirty="0">
              <a:solidFill>
                <a:srgbClr val="00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Users\Dns\Desktop\Новая папка (5)\иплтл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438400" cy="1727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Dns\Desktop\Новая папка (5)\baby-wolf-backgrou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32656"/>
            <a:ext cx="2041079" cy="1425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014768">
            <a:off x="108872" y="5693122"/>
            <a:ext cx="1179659" cy="86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257461">
            <a:off x="7826526" y="5707392"/>
            <a:ext cx="1179659" cy="86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3688" y="2492896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Волки, пожалуй, одни и самых таинственных зверей среди всех, живущих на планете Земля. Дело в том, что внешне они напоминают наших домашних любимцев, собак, зато нрав волков куда опаснее. Их вой вводит в ужас даже смелых людей. 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***</a:t>
            </a:r>
            <a:endParaRPr lang="ru-RU" sz="12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4293096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 При хороших погодных условиях волки могут слышать звуки в лесу на расстоянии 9 километров, а на открытой местности – 16 километров.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2420888"/>
            <a:ext cx="273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Волки способны учуять запах на расстоянии полтора километра. Кстати, у этих зверей есть способность различать 200 миллионов запахов, у человека – всего 5 миллионов. Поэтому волки – отличные охотники.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***</a:t>
            </a:r>
            <a:endParaRPr lang="ru-RU" sz="12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933056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 В отличие от многих других зверей, волкам свойственно огромное количество мимических выражений. Они используют их для общения в стае.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96337" y="2780928"/>
            <a:ext cx="1547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«Волку в зубы попало: считай – пропало»</a:t>
            </a:r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564904"/>
            <a:ext cx="1691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«День и ночь по лесу рыщет,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 День и ночь добычу ищет.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 Ходит-бродит волк молчком,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 Уши серые — торчком»</a:t>
            </a:r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ns\Desktop\Новая папка (5)\большая-книга-20174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5661248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БУРУНДУК</a:t>
            </a:r>
            <a:endParaRPr lang="ru-RU" sz="4000" b="1" dirty="0">
              <a:solidFill>
                <a:srgbClr val="00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Dns\Desktop\Новая папка (5)\16407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457145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Dns\Desktop\Новая папка (5)\sasi5909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39" y="332656"/>
            <a:ext cx="2016225" cy="1512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599962">
            <a:off x="213488" y="5427183"/>
            <a:ext cx="1286684" cy="114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216668">
            <a:off x="7640738" y="5430537"/>
            <a:ext cx="1286684" cy="114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3688" y="2420888"/>
            <a:ext cx="28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Симпатичные, веселые, шустрые, озорные. Они не только герои мультфильмов, но и часто любимые домашние питомцы, хотя предпочитают раздолье и дикую природу.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***</a:t>
            </a:r>
            <a:endParaRPr lang="ru-RU" sz="12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3068960"/>
            <a:ext cx="12961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«Все в дом, все в семью» </a:t>
            </a:r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2564904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Тащат они в свои норки абсолютно все, что им может пригодиться. </a:t>
            </a: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</a:rPr>
              <a:t>***</a:t>
            </a:r>
            <a:endParaRPr lang="ru-RU" sz="12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717032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«</a:t>
            </a:r>
            <a:r>
              <a:rPr lang="ru-RU" sz="1200" b="1" dirty="0" err="1" smtClean="0">
                <a:latin typeface="Comic Sans MS" pitchFamily="66" charset="0"/>
              </a:rPr>
              <a:t>Бурунбу-рю-бурун</a:t>
            </a:r>
            <a:r>
              <a:rPr lang="ru-RU" sz="1200" b="1" dirty="0" smtClean="0">
                <a:latin typeface="Comic Sans MS" pitchFamily="66" charset="0"/>
              </a:rPr>
              <a:t>». </a:t>
            </a:r>
          </a:p>
          <a:p>
            <a:pPr algn="ctr"/>
            <a:r>
              <a:rPr lang="ru-RU" sz="1200" b="1" dirty="0" smtClean="0">
                <a:latin typeface="Comic Sans MS" pitchFamily="66" charset="0"/>
              </a:rPr>
              <a:t>Именно такой звук они воспроизводят перед дождем. И именно благодаря этому они, собственно, и были прозваны бурундуками.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3356992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omic Sans MS" pitchFamily="66" charset="0"/>
              </a:rPr>
              <a:t>Они очень боятся голода. Поэтому запасаются едой при первой же возможности. Прячут ее бурундуки в своих щечках. Так, они могут запастись 9-ю орехами сразу.</a:t>
            </a:r>
            <a:endParaRPr lang="ru-RU" sz="1200" b="1" dirty="0"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2564904"/>
            <a:ext cx="1619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«Пять полосок на спине,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Ушки на макушке,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Есть защёчные мешки,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В них ношу продукты»</a:t>
            </a:r>
            <a:endParaRPr lang="ru-RU" sz="1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1826</Words>
  <Application>Microsoft Office PowerPoint</Application>
  <PresentationFormat>Экран (4:3)</PresentationFormat>
  <Paragraphs>186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136</cp:revision>
  <dcterms:created xsi:type="dcterms:W3CDTF">2016-01-17T06:35:50Z</dcterms:created>
  <dcterms:modified xsi:type="dcterms:W3CDTF">2016-01-27T02:39:40Z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1200735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